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18288000" cy="10287000"/>
  <p:notesSz cx="6858000" cy="9144000"/>
  <p:embeddedFontLst>
    <p:embeddedFont>
      <p:font typeface="Montserrat" panose="00000500000000000000" pitchFamily="2" charset="0"/>
      <p:regular r:id="rId30"/>
    </p:embeddedFont>
    <p:embeddedFont>
      <p:font typeface="Montserrat Bold" panose="020B0604020202020204" charset="0"/>
      <p:regular r:id="rId31"/>
    </p:embeddedFont>
    <p:embeddedFont>
      <p:font typeface="Poppins" panose="020B0502040204020203" charset="0"/>
      <p:regular r:id="rId32"/>
    </p:embeddedFont>
    <p:embeddedFont>
      <p:font typeface="Poppins Bold" panose="020B0604020202020204" charset="0"/>
      <p:regular r:id="rId33"/>
    </p:embeddedFont>
    <p:embeddedFont>
      <p:font typeface="Poppins Bold Italics"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55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sp>
        <p:nvSpPr>
          <p:cNvPr id="6" name="Freeform 6"/>
          <p:cNvSpPr/>
          <p:nvPr/>
        </p:nvSpPr>
        <p:spPr>
          <a:xfrm rot="-2700000">
            <a:off x="16317946" y="-1572166"/>
            <a:ext cx="1454067" cy="5806029"/>
          </a:xfrm>
          <a:custGeom>
            <a:avLst/>
            <a:gdLst/>
            <a:ahLst/>
            <a:cxnLst/>
            <a:rect l="l" t="t" r="r" b="b"/>
            <a:pathLst>
              <a:path w="1454067" h="5806029">
                <a:moveTo>
                  <a:pt x="0" y="0"/>
                </a:moveTo>
                <a:lnTo>
                  <a:pt x="1454068" y="0"/>
                </a:lnTo>
                <a:lnTo>
                  <a:pt x="1454068"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grpSp>
        <p:nvGrpSpPr>
          <p:cNvPr id="7" name="Group 7"/>
          <p:cNvGrpSpPr/>
          <p:nvPr/>
        </p:nvGrpSpPr>
        <p:grpSpPr>
          <a:xfrm>
            <a:off x="796931" y="1549603"/>
            <a:ext cx="7145922" cy="7187794"/>
            <a:chOff x="0" y="0"/>
            <a:chExt cx="1095669" cy="1102090"/>
          </a:xfrm>
        </p:grpSpPr>
        <p:sp>
          <p:nvSpPr>
            <p:cNvPr id="8" name="Freeform 8"/>
            <p:cNvSpPr/>
            <p:nvPr/>
          </p:nvSpPr>
          <p:spPr>
            <a:xfrm>
              <a:off x="0" y="0"/>
              <a:ext cx="1095669" cy="1102090"/>
            </a:xfrm>
            <a:custGeom>
              <a:avLst/>
              <a:gdLst/>
              <a:ahLst/>
              <a:cxnLst/>
              <a:rect l="l" t="t" r="r" b="b"/>
              <a:pathLst>
                <a:path w="1095669" h="1102090">
                  <a:moveTo>
                    <a:pt x="24918" y="0"/>
                  </a:moveTo>
                  <a:lnTo>
                    <a:pt x="1070751" y="0"/>
                  </a:lnTo>
                  <a:cubicBezTo>
                    <a:pt x="1084513" y="0"/>
                    <a:pt x="1095669" y="11156"/>
                    <a:pt x="1095669" y="24918"/>
                  </a:cubicBezTo>
                  <a:lnTo>
                    <a:pt x="1095669" y="1077171"/>
                  </a:lnTo>
                  <a:cubicBezTo>
                    <a:pt x="1095669" y="1090933"/>
                    <a:pt x="1084513" y="1102090"/>
                    <a:pt x="1070751" y="1102090"/>
                  </a:cubicBezTo>
                  <a:lnTo>
                    <a:pt x="24918" y="1102090"/>
                  </a:lnTo>
                  <a:cubicBezTo>
                    <a:pt x="18310" y="1102090"/>
                    <a:pt x="11971" y="1099464"/>
                    <a:pt x="7298" y="1094791"/>
                  </a:cubicBezTo>
                  <a:cubicBezTo>
                    <a:pt x="2625" y="1090118"/>
                    <a:pt x="0" y="1083780"/>
                    <a:pt x="0" y="1077171"/>
                  </a:cubicBezTo>
                  <a:lnTo>
                    <a:pt x="0" y="24918"/>
                  </a:lnTo>
                  <a:cubicBezTo>
                    <a:pt x="0" y="11156"/>
                    <a:pt x="11156" y="0"/>
                    <a:pt x="24918" y="0"/>
                  </a:cubicBezTo>
                  <a:close/>
                </a:path>
              </a:pathLst>
            </a:custGeom>
            <a:blipFill>
              <a:blip r:embed="rId5"/>
              <a:stretch>
                <a:fillRect l="-17682" r="-17682"/>
              </a:stretch>
            </a:blipFill>
            <a:ln cap="rnd">
              <a:noFill/>
              <a:prstDash val="solid"/>
              <a:round/>
            </a:ln>
          </p:spPr>
          <p:txBody>
            <a:bodyPr/>
            <a:lstStyle/>
            <a:p>
              <a:endParaRPr lang="en-US"/>
            </a:p>
          </p:txBody>
        </p:sp>
      </p:grpSp>
      <p:sp>
        <p:nvSpPr>
          <p:cNvPr id="9" name="Freeform 9"/>
          <p:cNvSpPr/>
          <p:nvPr/>
        </p:nvSpPr>
        <p:spPr>
          <a:xfrm rot="-2700000">
            <a:off x="69897" y="6283833"/>
            <a:ext cx="1454067" cy="5806029"/>
          </a:xfrm>
          <a:custGeom>
            <a:avLst/>
            <a:gdLst/>
            <a:ahLst/>
            <a:cxnLst/>
            <a:rect l="l" t="t" r="r" b="b"/>
            <a:pathLst>
              <a:path w="1454067" h="5806029">
                <a:moveTo>
                  <a:pt x="0" y="0"/>
                </a:moveTo>
                <a:lnTo>
                  <a:pt x="1454068" y="0"/>
                </a:lnTo>
                <a:lnTo>
                  <a:pt x="1454068"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10" name="TextBox 10"/>
          <p:cNvSpPr txBox="1"/>
          <p:nvPr/>
        </p:nvSpPr>
        <p:spPr>
          <a:xfrm>
            <a:off x="8521634" y="1600238"/>
            <a:ext cx="7706926" cy="7658062"/>
          </a:xfrm>
          <a:prstGeom prst="rect">
            <a:avLst/>
          </a:prstGeom>
        </p:spPr>
        <p:txBody>
          <a:bodyPr lIns="0" tIns="0" rIns="0" bIns="0" rtlCol="0" anchor="t">
            <a:spAutoFit/>
          </a:bodyPr>
          <a:lstStyle/>
          <a:p>
            <a:pPr marL="0" lvl="0" indent="0" algn="ctr">
              <a:lnSpc>
                <a:spcPts val="7507"/>
              </a:lnSpc>
            </a:pPr>
            <a:r>
              <a:rPr lang="en-US" sz="6005" b="1" i="1" spc="210" dirty="0">
                <a:solidFill>
                  <a:srgbClr val="FFFFFF"/>
                </a:solidFill>
                <a:latin typeface="Poppins Bold Italics"/>
                <a:ea typeface="Poppins Bold Italics"/>
                <a:cs typeface="Poppins Bold Italics"/>
                <a:sym typeface="Poppins Bold Italics"/>
              </a:rPr>
              <a:t>THỂ HIỆN SỰ CHỦ ĐỘNG VÀ TỰ TIN TRONG THIẾT LẬP CÁC MỐI QUAN HỆ XÃ HỘI, SẴN SÀNG CHIA SẺ, GIÚP ĐỠ CỘNG ĐỒNG</a:t>
            </a:r>
          </a:p>
          <a:p>
            <a:pPr marL="0" lvl="0" indent="0" algn="ctr">
              <a:lnSpc>
                <a:spcPts val="7507"/>
              </a:lnSpc>
            </a:pPr>
            <a:endParaRPr lang="en-US" sz="6005" b="1" i="1" spc="210" dirty="0">
              <a:solidFill>
                <a:srgbClr val="FFFFFF"/>
              </a:solidFill>
              <a:latin typeface="Poppins Bold Italics"/>
              <a:ea typeface="Poppins Bold Italics"/>
              <a:cs typeface="Poppins Bold Italics"/>
              <a:sym typeface="Poppins Bold Italic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sp>
        <p:nvSpPr>
          <p:cNvPr id="6" name="Freeform 6"/>
          <p:cNvSpPr/>
          <p:nvPr/>
        </p:nvSpPr>
        <p:spPr>
          <a:xfrm rot="-7707164">
            <a:off x="690351" y="-2189935"/>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7707164">
            <a:off x="16294306" y="6543150"/>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8" name="TextBox 8"/>
          <p:cNvSpPr txBox="1"/>
          <p:nvPr/>
        </p:nvSpPr>
        <p:spPr>
          <a:xfrm>
            <a:off x="2977264" y="1193151"/>
            <a:ext cx="14791889" cy="710565"/>
          </a:xfrm>
          <a:prstGeom prst="rect">
            <a:avLst/>
          </a:prstGeom>
        </p:spPr>
        <p:txBody>
          <a:bodyPr lIns="0" tIns="0" rIns="0" bIns="0" rtlCol="0" anchor="t">
            <a:spAutoFit/>
          </a:bodyPr>
          <a:lstStyle/>
          <a:p>
            <a:pPr algn="l">
              <a:lnSpc>
                <a:spcPts val="5279"/>
              </a:lnSpc>
              <a:spcBef>
                <a:spcPct val="0"/>
              </a:spcBef>
            </a:pPr>
            <a:r>
              <a:rPr lang="en-US" sz="5499" b="1" spc="-280">
                <a:solidFill>
                  <a:srgbClr val="FFFFFF"/>
                </a:solidFill>
                <a:latin typeface="Montserrat Bold"/>
                <a:ea typeface="Montserrat Bold"/>
                <a:cs typeface="Montserrat Bold"/>
                <a:sym typeface="Montserrat Bold"/>
              </a:rPr>
              <a:t>3/  V</a:t>
            </a:r>
            <a:r>
              <a:rPr lang="en-US" sz="5499" b="1" u="none" strike="noStrike" spc="-280">
                <a:solidFill>
                  <a:srgbClr val="FFFFFF"/>
                </a:solidFill>
                <a:latin typeface="Montserrat Bold"/>
                <a:ea typeface="Montserrat Bold"/>
                <a:cs typeface="Montserrat Bold"/>
                <a:sym typeface="Montserrat Bold"/>
              </a:rPr>
              <a:t>ai trò của việc thiết lập mối quan hệ tốt</a:t>
            </a:r>
          </a:p>
        </p:txBody>
      </p:sp>
      <p:sp>
        <p:nvSpPr>
          <p:cNvPr id="9" name="TextBox 9"/>
          <p:cNvSpPr txBox="1"/>
          <p:nvPr/>
        </p:nvSpPr>
        <p:spPr>
          <a:xfrm>
            <a:off x="1091354" y="2997990"/>
            <a:ext cx="16167946" cy="4073525"/>
          </a:xfrm>
          <a:prstGeom prst="rect">
            <a:avLst/>
          </a:prstGeom>
        </p:spPr>
        <p:txBody>
          <a:bodyPr lIns="0" tIns="0" rIns="0" bIns="0" rtlCol="0" anchor="t">
            <a:spAutoFit/>
          </a:bodyPr>
          <a:lstStyle/>
          <a:p>
            <a:pPr algn="l">
              <a:lnSpc>
                <a:spcPts val="5350"/>
              </a:lnSpc>
            </a:pPr>
            <a:endParaRPr/>
          </a:p>
          <a:p>
            <a:pPr marL="1079501" lvl="1" indent="-539750" algn="l">
              <a:lnSpc>
                <a:spcPts val="5350"/>
              </a:lnSpc>
              <a:buFont typeface="Arial"/>
              <a:buChar char="•"/>
            </a:pPr>
            <a:r>
              <a:rPr lang="en-US" sz="5000" spc="-255">
                <a:solidFill>
                  <a:srgbClr val="FFFFFF"/>
                </a:solidFill>
                <a:latin typeface="Montserrat"/>
                <a:ea typeface="Montserrat"/>
                <a:cs typeface="Montserrat"/>
                <a:sym typeface="Montserrat"/>
              </a:rPr>
              <a:t>Giúp xây dựng tập thể đoàn kết</a:t>
            </a:r>
          </a:p>
          <a:p>
            <a:pPr marL="1079501" lvl="1" indent="-539750" algn="l">
              <a:lnSpc>
                <a:spcPts val="5350"/>
              </a:lnSpc>
              <a:buFont typeface="Arial"/>
              <a:buChar char="•"/>
            </a:pPr>
            <a:r>
              <a:rPr lang="en-US" sz="5000" spc="-255">
                <a:solidFill>
                  <a:srgbClr val="FFFFFF"/>
                </a:solidFill>
                <a:latin typeface="Montserrat"/>
                <a:ea typeface="Montserrat"/>
                <a:cs typeface="Montserrat"/>
                <a:sym typeface="Montserrat"/>
              </a:rPr>
              <a:t>Tạo môi trường học tập, làm việc tích cực</a:t>
            </a:r>
          </a:p>
          <a:p>
            <a:pPr marL="1079501" lvl="1" indent="-539750" algn="l">
              <a:lnSpc>
                <a:spcPts val="5350"/>
              </a:lnSpc>
              <a:buFont typeface="Arial"/>
              <a:buChar char="•"/>
            </a:pPr>
            <a:r>
              <a:rPr lang="en-US" sz="5000" spc="-255">
                <a:solidFill>
                  <a:srgbClr val="FFFFFF"/>
                </a:solidFill>
                <a:latin typeface="Montserrat"/>
                <a:ea typeface="Montserrat"/>
                <a:cs typeface="Montserrat"/>
                <a:sym typeface="Montserrat"/>
              </a:rPr>
              <a:t>Góp phần phát triển cộng đồng văn minh, nhân ái</a:t>
            </a:r>
          </a:p>
          <a:p>
            <a:pPr marL="1079501" lvl="1" indent="-539750" algn="l">
              <a:lnSpc>
                <a:spcPts val="5350"/>
              </a:lnSpc>
              <a:buFont typeface="Arial"/>
              <a:buChar char="•"/>
            </a:pPr>
            <a:r>
              <a:rPr lang="en-US" sz="5000" spc="-255">
                <a:solidFill>
                  <a:srgbClr val="FFFFFF"/>
                </a:solidFill>
                <a:latin typeface="Montserrat"/>
                <a:ea typeface="Montserrat"/>
                <a:cs typeface="Montserrat"/>
                <a:sym typeface="Montserrat"/>
              </a:rPr>
              <a:t>Mỗi mối quan hệ tốt là một cơ hội để cùng nhau tiến bộ</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sp>
        <p:nvSpPr>
          <p:cNvPr id="6" name="Freeform 6"/>
          <p:cNvSpPr/>
          <p:nvPr/>
        </p:nvSpPr>
        <p:spPr>
          <a:xfrm rot="-7707164">
            <a:off x="690351" y="-2189935"/>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7707164">
            <a:off x="16294306" y="6543150"/>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8" name="TextBox 8"/>
          <p:cNvSpPr txBox="1"/>
          <p:nvPr/>
        </p:nvSpPr>
        <p:spPr>
          <a:xfrm>
            <a:off x="2977264" y="1193151"/>
            <a:ext cx="14791889" cy="710565"/>
          </a:xfrm>
          <a:prstGeom prst="rect">
            <a:avLst/>
          </a:prstGeom>
        </p:spPr>
        <p:txBody>
          <a:bodyPr lIns="0" tIns="0" rIns="0" bIns="0" rtlCol="0" anchor="t">
            <a:spAutoFit/>
          </a:bodyPr>
          <a:lstStyle/>
          <a:p>
            <a:pPr algn="l">
              <a:lnSpc>
                <a:spcPts val="5279"/>
              </a:lnSpc>
              <a:spcBef>
                <a:spcPct val="0"/>
              </a:spcBef>
            </a:pPr>
            <a:r>
              <a:rPr lang="en-US" sz="5499" b="1" spc="-280">
                <a:solidFill>
                  <a:srgbClr val="FFFFFF"/>
                </a:solidFill>
                <a:latin typeface="Montserrat Bold"/>
                <a:ea typeface="Montserrat Bold"/>
                <a:cs typeface="Montserrat Bold"/>
                <a:sym typeface="Montserrat Bold"/>
              </a:rPr>
              <a:t>4/  </a:t>
            </a:r>
            <a:r>
              <a:rPr lang="en-US" sz="5499" b="1" u="none" strike="noStrike" spc="-280">
                <a:solidFill>
                  <a:srgbClr val="FFFFFF"/>
                </a:solidFill>
                <a:latin typeface="Montserrat Bold"/>
                <a:ea typeface="Montserrat Bold"/>
                <a:cs typeface="Montserrat Bold"/>
                <a:sym typeface="Montserrat Bold"/>
              </a:rPr>
              <a:t>Tinh thần giúp đỡ cộng đồng</a:t>
            </a:r>
          </a:p>
        </p:txBody>
      </p:sp>
      <p:sp>
        <p:nvSpPr>
          <p:cNvPr id="9" name="TextBox 9"/>
          <p:cNvSpPr txBox="1"/>
          <p:nvPr/>
        </p:nvSpPr>
        <p:spPr>
          <a:xfrm>
            <a:off x="805100" y="2895903"/>
            <a:ext cx="16677800" cy="4749800"/>
          </a:xfrm>
          <a:prstGeom prst="rect">
            <a:avLst/>
          </a:prstGeom>
        </p:spPr>
        <p:txBody>
          <a:bodyPr lIns="0" tIns="0" rIns="0" bIns="0" rtlCol="0" anchor="t">
            <a:spAutoFit/>
          </a:bodyPr>
          <a:lstStyle/>
          <a:p>
            <a:pPr algn="l">
              <a:lnSpc>
                <a:spcPts val="5350"/>
              </a:lnSpc>
            </a:pPr>
            <a:endParaRPr/>
          </a:p>
          <a:p>
            <a:pPr marL="1079501" lvl="1" indent="-539750" algn="l">
              <a:lnSpc>
                <a:spcPts val="5350"/>
              </a:lnSpc>
              <a:buFont typeface="Arial"/>
              <a:buChar char="•"/>
            </a:pPr>
            <a:r>
              <a:rPr lang="en-US" sz="5000" b="1" spc="-255">
                <a:solidFill>
                  <a:srgbClr val="FFFFFF"/>
                </a:solidFill>
                <a:latin typeface="Montserrat Bold"/>
                <a:ea typeface="Montserrat Bold"/>
                <a:cs typeface="Montserrat Bold"/>
                <a:sym typeface="Montserrat Bold"/>
              </a:rPr>
              <a:t>Giúp đỡ cộng đồng </a:t>
            </a:r>
            <a:r>
              <a:rPr lang="en-US" sz="5000" spc="-255">
                <a:solidFill>
                  <a:srgbClr val="FFFFFF"/>
                </a:solidFill>
                <a:latin typeface="Montserrat"/>
                <a:ea typeface="Montserrat"/>
                <a:cs typeface="Montserrat"/>
                <a:sym typeface="Montserrat"/>
              </a:rPr>
              <a:t>thể hiện qua:</a:t>
            </a:r>
          </a:p>
          <a:p>
            <a:pPr marL="2159001" lvl="2" indent="-719667" algn="l">
              <a:lnSpc>
                <a:spcPts val="5350"/>
              </a:lnSpc>
              <a:buFont typeface="Arial"/>
              <a:buChar char="⚬"/>
            </a:pPr>
            <a:r>
              <a:rPr lang="en-US" sz="5000" spc="-255">
                <a:solidFill>
                  <a:srgbClr val="FFFFFF"/>
                </a:solidFill>
                <a:latin typeface="Montserrat"/>
                <a:ea typeface="Montserrat"/>
                <a:cs typeface="Montserrat"/>
                <a:sym typeface="Montserrat"/>
              </a:rPr>
              <a:t>Hỗ trợ bạn bè trong học tập</a:t>
            </a:r>
          </a:p>
          <a:p>
            <a:pPr marL="2159001" lvl="2" indent="-719667" algn="l">
              <a:lnSpc>
                <a:spcPts val="5350"/>
              </a:lnSpc>
              <a:buFont typeface="Arial"/>
              <a:buChar char="⚬"/>
            </a:pPr>
            <a:r>
              <a:rPr lang="en-US" sz="5000" spc="-255">
                <a:solidFill>
                  <a:srgbClr val="FFFFFF"/>
                </a:solidFill>
                <a:latin typeface="Montserrat"/>
                <a:ea typeface="Montserrat"/>
                <a:cs typeface="Montserrat"/>
                <a:sym typeface="Montserrat"/>
              </a:rPr>
              <a:t>Tham gia hoạt động thiện nguyện, phong trào lớp – trường</a:t>
            </a:r>
          </a:p>
          <a:p>
            <a:pPr marL="2159001" lvl="2" indent="-719667" algn="l">
              <a:lnSpc>
                <a:spcPts val="5350"/>
              </a:lnSpc>
              <a:buFont typeface="Arial"/>
              <a:buChar char="⚬"/>
            </a:pPr>
            <a:r>
              <a:rPr lang="en-US" sz="5000" spc="-255">
                <a:solidFill>
                  <a:srgbClr val="FFFFFF"/>
                </a:solidFill>
                <a:latin typeface="Montserrat"/>
                <a:ea typeface="Montserrat"/>
                <a:cs typeface="Montserrat"/>
                <a:sym typeface="Montserrat"/>
              </a:rPr>
              <a:t>Quan tâm đến những người gặp khó khăn</a:t>
            </a:r>
          </a:p>
          <a:p>
            <a:pPr algn="l">
              <a:lnSpc>
                <a:spcPts val="5350"/>
              </a:lnSpc>
            </a:pPr>
            <a:r>
              <a:rPr lang="en-US" sz="5000" spc="-255">
                <a:solidFill>
                  <a:srgbClr val="FFFFFF"/>
                </a:solidFill>
                <a:latin typeface="Montserrat"/>
                <a:ea typeface="Montserrat"/>
                <a:cs typeface="Montserrat"/>
                <a:sym typeface="Montserrat"/>
              </a:rPr>
              <a:t>=&gt; Giúp người cũng chính là giúp mình trưởng thành hơn</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sp>
        <p:nvSpPr>
          <p:cNvPr id="6" name="Freeform 6"/>
          <p:cNvSpPr/>
          <p:nvPr/>
        </p:nvSpPr>
        <p:spPr>
          <a:xfrm rot="-7707164">
            <a:off x="690351" y="-2189935"/>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7707164">
            <a:off x="16294306" y="6543150"/>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8" name="TextBox 8"/>
          <p:cNvSpPr txBox="1"/>
          <p:nvPr/>
        </p:nvSpPr>
        <p:spPr>
          <a:xfrm>
            <a:off x="2977264" y="1193151"/>
            <a:ext cx="14791889" cy="710565"/>
          </a:xfrm>
          <a:prstGeom prst="rect">
            <a:avLst/>
          </a:prstGeom>
        </p:spPr>
        <p:txBody>
          <a:bodyPr lIns="0" tIns="0" rIns="0" bIns="0" rtlCol="0" anchor="t">
            <a:spAutoFit/>
          </a:bodyPr>
          <a:lstStyle/>
          <a:p>
            <a:pPr algn="l">
              <a:lnSpc>
                <a:spcPts val="5279"/>
              </a:lnSpc>
              <a:spcBef>
                <a:spcPct val="0"/>
              </a:spcBef>
            </a:pPr>
            <a:r>
              <a:rPr lang="en-US" sz="5499" b="1" spc="-280">
                <a:solidFill>
                  <a:srgbClr val="FFFFFF"/>
                </a:solidFill>
                <a:latin typeface="Montserrat Bold"/>
                <a:ea typeface="Montserrat Bold"/>
                <a:cs typeface="Montserrat Bold"/>
                <a:sym typeface="Montserrat Bold"/>
              </a:rPr>
              <a:t>5/  </a:t>
            </a:r>
            <a:r>
              <a:rPr lang="en-US" sz="5499" b="1" u="none" strike="noStrike" spc="-280">
                <a:solidFill>
                  <a:srgbClr val="FFFFFF"/>
                </a:solidFill>
                <a:latin typeface="Montserrat Bold"/>
                <a:ea typeface="Montserrat Bold"/>
                <a:cs typeface="Montserrat Bold"/>
                <a:sym typeface="Montserrat Bold"/>
              </a:rPr>
              <a:t>Biểu hiện cụ thể của học sinh</a:t>
            </a:r>
          </a:p>
        </p:txBody>
      </p:sp>
      <p:sp>
        <p:nvSpPr>
          <p:cNvPr id="9" name="TextBox 9"/>
          <p:cNvSpPr txBox="1"/>
          <p:nvPr/>
        </p:nvSpPr>
        <p:spPr>
          <a:xfrm>
            <a:off x="2552514" y="3910315"/>
            <a:ext cx="13182973" cy="2720975"/>
          </a:xfrm>
          <a:prstGeom prst="rect">
            <a:avLst/>
          </a:prstGeom>
        </p:spPr>
        <p:txBody>
          <a:bodyPr lIns="0" tIns="0" rIns="0" bIns="0" rtlCol="0" anchor="t">
            <a:spAutoFit/>
          </a:bodyPr>
          <a:lstStyle/>
          <a:p>
            <a:pPr marL="1079501" lvl="1" indent="-539750" algn="l">
              <a:lnSpc>
                <a:spcPts val="5350"/>
              </a:lnSpc>
              <a:buFont typeface="Arial"/>
              <a:buChar char="•"/>
            </a:pPr>
            <a:r>
              <a:rPr lang="en-US" sz="5000" spc="-255">
                <a:solidFill>
                  <a:srgbClr val="FFFFFF"/>
                </a:solidFill>
                <a:latin typeface="Montserrat"/>
                <a:ea typeface="Montserrat"/>
                <a:cs typeface="Montserrat"/>
                <a:sym typeface="Montserrat"/>
              </a:rPr>
              <a:t>Lễ phép, thân thiện với thầy cô, bạn bè</a:t>
            </a:r>
          </a:p>
          <a:p>
            <a:pPr marL="1079501" lvl="1" indent="-539750" algn="l">
              <a:lnSpc>
                <a:spcPts val="5350"/>
              </a:lnSpc>
              <a:buFont typeface="Arial"/>
              <a:buChar char="•"/>
            </a:pPr>
            <a:r>
              <a:rPr lang="en-US" sz="5000" spc="-255">
                <a:solidFill>
                  <a:srgbClr val="FFFFFF"/>
                </a:solidFill>
                <a:latin typeface="Montserrat"/>
                <a:ea typeface="Montserrat"/>
                <a:cs typeface="Montserrat"/>
                <a:sym typeface="Montserrat"/>
              </a:rPr>
              <a:t>Chủ động làm việc nhóm</a:t>
            </a:r>
          </a:p>
          <a:p>
            <a:pPr marL="1079501" lvl="1" indent="-539750" algn="l">
              <a:lnSpc>
                <a:spcPts val="5350"/>
              </a:lnSpc>
              <a:buFont typeface="Arial"/>
              <a:buChar char="•"/>
            </a:pPr>
            <a:r>
              <a:rPr lang="en-US" sz="5000" spc="-255">
                <a:solidFill>
                  <a:srgbClr val="FFFFFF"/>
                </a:solidFill>
                <a:latin typeface="Montserrat"/>
                <a:ea typeface="Montserrat"/>
                <a:cs typeface="Montserrat"/>
                <a:sym typeface="Montserrat"/>
              </a:rPr>
              <a:t>Không kỳ thị, xa lánh người khác</a:t>
            </a:r>
          </a:p>
          <a:p>
            <a:pPr marL="1079501" lvl="1" indent="-539750" algn="l">
              <a:lnSpc>
                <a:spcPts val="5350"/>
              </a:lnSpc>
              <a:buFont typeface="Arial"/>
              <a:buChar char="•"/>
            </a:pPr>
            <a:r>
              <a:rPr lang="en-US" sz="5000" spc="-255">
                <a:solidFill>
                  <a:srgbClr val="FFFFFF"/>
                </a:solidFill>
                <a:latin typeface="Montserrat"/>
                <a:ea typeface="Montserrat"/>
                <a:cs typeface="Montserrat"/>
                <a:sym typeface="Montserrat"/>
              </a:rPr>
              <a:t>Sẵn sàng giúp bạn khi gặp khó khăn</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sp>
        <p:nvSpPr>
          <p:cNvPr id="6" name="Freeform 6"/>
          <p:cNvSpPr/>
          <p:nvPr/>
        </p:nvSpPr>
        <p:spPr>
          <a:xfrm rot="-7707164">
            <a:off x="690351" y="-2189935"/>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7707164">
            <a:off x="16294306" y="6543150"/>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8" name="TextBox 8"/>
          <p:cNvSpPr txBox="1"/>
          <p:nvPr/>
        </p:nvSpPr>
        <p:spPr>
          <a:xfrm>
            <a:off x="4751838" y="1266825"/>
            <a:ext cx="8784324" cy="1308756"/>
          </a:xfrm>
          <a:prstGeom prst="rect">
            <a:avLst/>
          </a:prstGeom>
        </p:spPr>
        <p:txBody>
          <a:bodyPr lIns="0" tIns="0" rIns="0" bIns="0" rtlCol="0" anchor="t">
            <a:spAutoFit/>
          </a:bodyPr>
          <a:lstStyle/>
          <a:p>
            <a:pPr algn="ctr">
              <a:lnSpc>
                <a:spcPts val="9788"/>
              </a:lnSpc>
              <a:spcBef>
                <a:spcPct val="0"/>
              </a:spcBef>
            </a:pPr>
            <a:r>
              <a:rPr lang="en-US" sz="10196" b="1" spc="-520">
                <a:solidFill>
                  <a:srgbClr val="FFFFFF"/>
                </a:solidFill>
                <a:latin typeface="Montserrat Bold"/>
                <a:ea typeface="Montserrat Bold"/>
                <a:cs typeface="Montserrat Bold"/>
                <a:sym typeface="Montserrat Bold"/>
              </a:rPr>
              <a:t>KẾT LUẬN</a:t>
            </a:r>
          </a:p>
        </p:txBody>
      </p:sp>
      <p:sp>
        <p:nvSpPr>
          <p:cNvPr id="9" name="TextBox 9"/>
          <p:cNvSpPr txBox="1"/>
          <p:nvPr/>
        </p:nvSpPr>
        <p:spPr>
          <a:xfrm>
            <a:off x="773773" y="2463800"/>
            <a:ext cx="16740454" cy="5426075"/>
          </a:xfrm>
          <a:prstGeom prst="rect">
            <a:avLst/>
          </a:prstGeom>
        </p:spPr>
        <p:txBody>
          <a:bodyPr lIns="0" tIns="0" rIns="0" bIns="0" rtlCol="0" anchor="t">
            <a:spAutoFit/>
          </a:bodyPr>
          <a:lstStyle/>
          <a:p>
            <a:pPr algn="l">
              <a:lnSpc>
                <a:spcPts val="5350"/>
              </a:lnSpc>
            </a:pPr>
            <a:endParaRPr/>
          </a:p>
          <a:p>
            <a:pPr marL="1079501" lvl="1" indent="-539750" algn="l">
              <a:lnSpc>
                <a:spcPts val="5350"/>
              </a:lnSpc>
              <a:buFont typeface="Arial"/>
              <a:buChar char="•"/>
            </a:pPr>
            <a:r>
              <a:rPr lang="en-US" sz="5000" spc="-255">
                <a:solidFill>
                  <a:srgbClr val="FFFFFF"/>
                </a:solidFill>
                <a:latin typeface="Montserrat"/>
                <a:ea typeface="Montserrat"/>
                <a:cs typeface="Montserrat"/>
                <a:sym typeface="Montserrat"/>
              </a:rPr>
              <a:t>Chủ động và tự tin là chìa khóa của mọi mối quan hệ</a:t>
            </a:r>
          </a:p>
          <a:p>
            <a:pPr marL="1079501" lvl="1" indent="-539750" algn="l">
              <a:lnSpc>
                <a:spcPts val="5350"/>
              </a:lnSpc>
              <a:buFont typeface="Arial"/>
              <a:buChar char="•"/>
            </a:pPr>
            <a:r>
              <a:rPr lang="en-US" sz="5000" spc="-255">
                <a:solidFill>
                  <a:srgbClr val="FFFFFF"/>
                </a:solidFill>
                <a:latin typeface="Montserrat"/>
                <a:ea typeface="Montserrat"/>
                <a:cs typeface="Montserrat"/>
                <a:sym typeface="Montserrat"/>
              </a:rPr>
              <a:t>Chia sẻ và giúp đỡ tạo nên cộng đồng tích cực</a:t>
            </a:r>
          </a:p>
          <a:p>
            <a:pPr marL="1079501" lvl="1" indent="-539750" algn="l">
              <a:lnSpc>
                <a:spcPts val="5350"/>
              </a:lnSpc>
              <a:buFont typeface="Arial"/>
              <a:buChar char="•"/>
            </a:pPr>
            <a:r>
              <a:rPr lang="en-US" sz="5000" spc="-255">
                <a:solidFill>
                  <a:srgbClr val="FFFFFF"/>
                </a:solidFill>
                <a:latin typeface="Montserrat"/>
                <a:ea typeface="Montserrat"/>
                <a:cs typeface="Montserrat"/>
                <a:sym typeface="Montserrat"/>
              </a:rPr>
              <a:t>Mỗi học sinh hãy:</a:t>
            </a:r>
          </a:p>
          <a:p>
            <a:pPr algn="l">
              <a:lnSpc>
                <a:spcPts val="5350"/>
              </a:lnSpc>
            </a:pPr>
            <a:r>
              <a:rPr lang="en-US" sz="5000" spc="-255">
                <a:solidFill>
                  <a:srgbClr val="FFFFFF"/>
                </a:solidFill>
                <a:latin typeface="Montserrat"/>
                <a:ea typeface="Montserrat"/>
                <a:cs typeface="Montserrat"/>
                <a:sym typeface="Montserrat"/>
              </a:rPr>
              <a:t>+ Mở lòng</a:t>
            </a:r>
          </a:p>
          <a:p>
            <a:pPr algn="l">
              <a:lnSpc>
                <a:spcPts val="5350"/>
              </a:lnSpc>
            </a:pPr>
            <a:r>
              <a:rPr lang="en-US" sz="5000" spc="-255">
                <a:solidFill>
                  <a:srgbClr val="FFFFFF"/>
                </a:solidFill>
                <a:latin typeface="Montserrat"/>
                <a:ea typeface="Montserrat"/>
                <a:cs typeface="Montserrat"/>
                <a:sym typeface="Montserrat"/>
              </a:rPr>
              <a:t>+ Kết nối</a:t>
            </a:r>
          </a:p>
          <a:p>
            <a:pPr algn="l">
              <a:lnSpc>
                <a:spcPts val="5350"/>
              </a:lnSpc>
            </a:pPr>
            <a:r>
              <a:rPr lang="en-US" sz="5000" spc="-255">
                <a:solidFill>
                  <a:srgbClr val="FFFFFF"/>
                </a:solidFill>
                <a:latin typeface="Montserrat"/>
                <a:ea typeface="Montserrat"/>
                <a:cs typeface="Montserrat"/>
                <a:sym typeface="Montserrat"/>
              </a:rPr>
              <a:t>+ Lan tỏa điều tốt đẹp</a:t>
            </a:r>
          </a:p>
          <a:p>
            <a:pPr algn="l">
              <a:lnSpc>
                <a:spcPts val="5350"/>
              </a:lnSpc>
            </a:pPr>
            <a:endParaRPr lang="en-US" sz="5000" spc="-255">
              <a:solidFill>
                <a:srgbClr val="FFFFFF"/>
              </a:solidFill>
              <a:latin typeface="Montserrat"/>
              <a:ea typeface="Montserrat"/>
              <a:cs typeface="Montserrat"/>
              <a:sym typeface="Montserrat"/>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sp>
        <p:nvSpPr>
          <p:cNvPr id="6" name="Freeform 6"/>
          <p:cNvSpPr/>
          <p:nvPr/>
        </p:nvSpPr>
        <p:spPr>
          <a:xfrm rot="-7707164">
            <a:off x="690351" y="-2189935"/>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7707164">
            <a:off x="16294306" y="6543150"/>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8" name="TextBox 8"/>
          <p:cNvSpPr txBox="1"/>
          <p:nvPr/>
        </p:nvSpPr>
        <p:spPr>
          <a:xfrm>
            <a:off x="2564099" y="4108229"/>
            <a:ext cx="13159801" cy="2506122"/>
          </a:xfrm>
          <a:prstGeom prst="rect">
            <a:avLst/>
          </a:prstGeom>
        </p:spPr>
        <p:txBody>
          <a:bodyPr lIns="0" tIns="0" rIns="0" bIns="0" rtlCol="0" anchor="t">
            <a:spAutoFit/>
          </a:bodyPr>
          <a:lstStyle/>
          <a:p>
            <a:pPr marL="0" lvl="0" indent="0" algn="ctr">
              <a:lnSpc>
                <a:spcPts val="17464"/>
              </a:lnSpc>
              <a:spcBef>
                <a:spcPct val="0"/>
              </a:spcBef>
            </a:pPr>
            <a:r>
              <a:rPr lang="en-US" sz="18191" b="1" spc="-927">
                <a:solidFill>
                  <a:srgbClr val="FFFFFF"/>
                </a:solidFill>
                <a:latin typeface="Poppins Bold"/>
                <a:ea typeface="Poppins Bold"/>
                <a:cs typeface="Poppins Bold"/>
                <a:sym typeface="Poppins Bold"/>
              </a:rPr>
              <a:t>MINIGAME</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1968499"/>
            <a:chOff x="0" y="0"/>
            <a:chExt cx="4543291" cy="518453"/>
          </a:xfrm>
        </p:grpSpPr>
        <p:sp>
          <p:nvSpPr>
            <p:cNvPr id="4" name="Freeform 4"/>
            <p:cNvSpPr/>
            <p:nvPr/>
          </p:nvSpPr>
          <p:spPr>
            <a:xfrm>
              <a:off x="0" y="0"/>
              <a:ext cx="4543291" cy="518453"/>
            </a:xfrm>
            <a:custGeom>
              <a:avLst/>
              <a:gdLst/>
              <a:ahLst/>
              <a:cxnLst/>
              <a:rect l="l" t="t" r="r" b="b"/>
              <a:pathLst>
                <a:path w="4543291" h="518453">
                  <a:moveTo>
                    <a:pt x="27377" y="0"/>
                  </a:moveTo>
                  <a:lnTo>
                    <a:pt x="4515914" y="0"/>
                  </a:lnTo>
                  <a:cubicBezTo>
                    <a:pt x="4523175" y="0"/>
                    <a:pt x="4530138" y="2884"/>
                    <a:pt x="4535272" y="8018"/>
                  </a:cubicBezTo>
                  <a:cubicBezTo>
                    <a:pt x="4540407" y="13153"/>
                    <a:pt x="4543291" y="20116"/>
                    <a:pt x="4543291" y="27377"/>
                  </a:cubicBezTo>
                  <a:lnTo>
                    <a:pt x="4543291" y="491076"/>
                  </a:lnTo>
                  <a:cubicBezTo>
                    <a:pt x="4543291" y="506196"/>
                    <a:pt x="4531034" y="518453"/>
                    <a:pt x="4515914" y="518453"/>
                  </a:cubicBezTo>
                  <a:lnTo>
                    <a:pt x="27377" y="518453"/>
                  </a:lnTo>
                  <a:cubicBezTo>
                    <a:pt x="20116" y="518453"/>
                    <a:pt x="13153" y="515568"/>
                    <a:pt x="8018" y="510434"/>
                  </a:cubicBezTo>
                  <a:cubicBezTo>
                    <a:pt x="2884" y="505300"/>
                    <a:pt x="0" y="498337"/>
                    <a:pt x="0" y="491076"/>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575603"/>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9419305" y="5871964"/>
            <a:ext cx="218694" cy="21869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240D"/>
            </a:solidFill>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9" name="TextBox 9"/>
          <p:cNvSpPr txBox="1"/>
          <p:nvPr/>
        </p:nvSpPr>
        <p:spPr>
          <a:xfrm>
            <a:off x="773773" y="762000"/>
            <a:ext cx="16740454" cy="1549400"/>
          </a:xfrm>
          <a:prstGeom prst="rect">
            <a:avLst/>
          </a:prstGeom>
        </p:spPr>
        <p:txBody>
          <a:bodyPr lIns="0" tIns="0" rIns="0" bIns="0" rtlCol="0" anchor="t">
            <a:spAutoFit/>
          </a:bodyPr>
          <a:lstStyle/>
          <a:p>
            <a:pPr marL="0" lvl="0" indent="0" algn="l">
              <a:lnSpc>
                <a:spcPts val="5950"/>
              </a:lnSpc>
            </a:pPr>
            <a:r>
              <a:rPr lang="en-US" sz="5000" b="1" spc="-255">
                <a:solidFill>
                  <a:srgbClr val="FFFFFF"/>
                </a:solidFill>
                <a:latin typeface="Poppins Bold"/>
                <a:ea typeface="Poppins Bold"/>
                <a:cs typeface="Poppins Bold"/>
                <a:sym typeface="Poppins Bold"/>
              </a:rPr>
              <a:t>Câu 1:  Biểu hiện nào sau đây thể hiện rõ nhất sự chủ động trong thiết lập mối quan hệ xã hội?</a:t>
            </a:r>
          </a:p>
        </p:txBody>
      </p:sp>
      <p:sp>
        <p:nvSpPr>
          <p:cNvPr id="10" name="TextBox 10"/>
          <p:cNvSpPr txBox="1"/>
          <p:nvPr/>
        </p:nvSpPr>
        <p:spPr>
          <a:xfrm>
            <a:off x="1842878" y="3977874"/>
            <a:ext cx="5328968" cy="732440"/>
          </a:xfrm>
          <a:prstGeom prst="rect">
            <a:avLst/>
          </a:prstGeom>
        </p:spPr>
        <p:txBody>
          <a:bodyPr lIns="0" tIns="0" rIns="0" bIns="0" rtlCol="0" anchor="t">
            <a:spAutoFit/>
          </a:bodyPr>
          <a:lstStyle/>
          <a:p>
            <a:pPr algn="l">
              <a:lnSpc>
                <a:spcPts val="2867"/>
              </a:lnSpc>
            </a:pPr>
            <a:r>
              <a:rPr lang="en-US" sz="2048" spc="256">
                <a:solidFill>
                  <a:srgbClr val="AA240D"/>
                </a:solidFill>
                <a:latin typeface="Poppins"/>
                <a:ea typeface="Poppins"/>
                <a:cs typeface="Poppins"/>
                <a:sym typeface="Poppins"/>
              </a:rPr>
              <a:t>POST-SCREENING DISCUSSIONS AND CRITIQUE SESSIONS</a:t>
            </a:r>
          </a:p>
        </p:txBody>
      </p:sp>
      <p:grpSp>
        <p:nvGrpSpPr>
          <p:cNvPr id="11" name="Group 11"/>
          <p:cNvGrpSpPr/>
          <p:nvPr/>
        </p:nvGrpSpPr>
        <p:grpSpPr>
          <a:xfrm>
            <a:off x="1028700" y="2869469"/>
            <a:ext cx="6957323" cy="3002495"/>
            <a:chOff x="0" y="0"/>
            <a:chExt cx="1832381" cy="790781"/>
          </a:xfrm>
        </p:grpSpPr>
        <p:sp>
          <p:nvSpPr>
            <p:cNvPr id="12" name="Freeform 12"/>
            <p:cNvSpPr/>
            <p:nvPr/>
          </p:nvSpPr>
          <p:spPr>
            <a:xfrm>
              <a:off x="0" y="0"/>
              <a:ext cx="1832381" cy="790781"/>
            </a:xfrm>
            <a:custGeom>
              <a:avLst/>
              <a:gdLst/>
              <a:ahLst/>
              <a:cxnLst/>
              <a:rect l="l" t="t" r="r" b="b"/>
              <a:pathLst>
                <a:path w="1832381" h="790781">
                  <a:moveTo>
                    <a:pt x="67879" y="0"/>
                  </a:moveTo>
                  <a:lnTo>
                    <a:pt x="1764502" y="0"/>
                  </a:lnTo>
                  <a:cubicBezTo>
                    <a:pt x="1782505" y="0"/>
                    <a:pt x="1799770" y="7152"/>
                    <a:pt x="1812500" y="19881"/>
                  </a:cubicBezTo>
                  <a:cubicBezTo>
                    <a:pt x="1825230" y="32611"/>
                    <a:pt x="1832381" y="49876"/>
                    <a:pt x="1832381" y="67879"/>
                  </a:cubicBezTo>
                  <a:lnTo>
                    <a:pt x="1832381" y="722901"/>
                  </a:lnTo>
                  <a:cubicBezTo>
                    <a:pt x="1832381" y="740904"/>
                    <a:pt x="1825230" y="758169"/>
                    <a:pt x="1812500" y="770899"/>
                  </a:cubicBezTo>
                  <a:cubicBezTo>
                    <a:pt x="1799770" y="783629"/>
                    <a:pt x="1782505" y="790781"/>
                    <a:pt x="1764502" y="790781"/>
                  </a:cubicBezTo>
                  <a:lnTo>
                    <a:pt x="67879" y="790781"/>
                  </a:lnTo>
                  <a:cubicBezTo>
                    <a:pt x="49876" y="790781"/>
                    <a:pt x="32611" y="783629"/>
                    <a:pt x="19881" y="770899"/>
                  </a:cubicBezTo>
                  <a:cubicBezTo>
                    <a:pt x="7152" y="758169"/>
                    <a:pt x="0" y="740904"/>
                    <a:pt x="0" y="722901"/>
                  </a:cubicBezTo>
                  <a:lnTo>
                    <a:pt x="0" y="67879"/>
                  </a:lnTo>
                  <a:cubicBezTo>
                    <a:pt x="0" y="49876"/>
                    <a:pt x="7152" y="32611"/>
                    <a:pt x="19881" y="19881"/>
                  </a:cubicBezTo>
                  <a:cubicBezTo>
                    <a:pt x="32611" y="7152"/>
                    <a:pt x="49876" y="0"/>
                    <a:pt x="67879" y="0"/>
                  </a:cubicBezTo>
                  <a:close/>
                </a:path>
              </a:pathLst>
            </a:custGeom>
            <a:solidFill>
              <a:srgbClr val="FFFFFF"/>
            </a:solidFill>
          </p:spPr>
          <p:txBody>
            <a:bodyPr/>
            <a:lstStyle/>
            <a:p>
              <a:endParaRPr lang="en-US"/>
            </a:p>
          </p:txBody>
        </p:sp>
        <p:sp>
          <p:nvSpPr>
            <p:cNvPr id="13" name="TextBox 13"/>
            <p:cNvSpPr txBox="1"/>
            <p:nvPr/>
          </p:nvSpPr>
          <p:spPr>
            <a:xfrm>
              <a:off x="0" y="-57150"/>
              <a:ext cx="1832381" cy="847931"/>
            </a:xfrm>
            <a:prstGeom prst="rect">
              <a:avLst/>
            </a:prstGeom>
          </p:spPr>
          <p:txBody>
            <a:bodyPr lIns="50800" tIns="50800" rIns="50800" bIns="50800" rtlCol="0" anchor="ctr"/>
            <a:lstStyle/>
            <a:p>
              <a:pPr algn="ctr">
                <a:lnSpc>
                  <a:spcPts val="3080"/>
                </a:lnSpc>
              </a:pPr>
              <a:endParaRPr/>
            </a:p>
          </p:txBody>
        </p:sp>
      </p:grpSp>
      <p:grpSp>
        <p:nvGrpSpPr>
          <p:cNvPr id="14" name="Group 14"/>
          <p:cNvGrpSpPr/>
          <p:nvPr/>
        </p:nvGrpSpPr>
        <p:grpSpPr>
          <a:xfrm>
            <a:off x="10445600" y="2869469"/>
            <a:ext cx="6813700" cy="3002495"/>
            <a:chOff x="0" y="0"/>
            <a:chExt cx="1794555" cy="790781"/>
          </a:xfrm>
        </p:grpSpPr>
        <p:sp>
          <p:nvSpPr>
            <p:cNvPr id="15" name="Freeform 15"/>
            <p:cNvSpPr/>
            <p:nvPr/>
          </p:nvSpPr>
          <p:spPr>
            <a:xfrm>
              <a:off x="0" y="0"/>
              <a:ext cx="1794555" cy="790781"/>
            </a:xfrm>
            <a:custGeom>
              <a:avLst/>
              <a:gdLst/>
              <a:ahLst/>
              <a:cxnLst/>
              <a:rect l="l" t="t" r="r" b="b"/>
              <a:pathLst>
                <a:path w="1794555" h="790781">
                  <a:moveTo>
                    <a:pt x="69310" y="0"/>
                  </a:moveTo>
                  <a:lnTo>
                    <a:pt x="1725245" y="0"/>
                  </a:lnTo>
                  <a:cubicBezTo>
                    <a:pt x="1763524" y="0"/>
                    <a:pt x="1794555" y="31031"/>
                    <a:pt x="1794555" y="69310"/>
                  </a:cubicBezTo>
                  <a:lnTo>
                    <a:pt x="1794555" y="721471"/>
                  </a:lnTo>
                  <a:cubicBezTo>
                    <a:pt x="1794555" y="759750"/>
                    <a:pt x="1763524" y="790781"/>
                    <a:pt x="1725245" y="790781"/>
                  </a:cubicBezTo>
                  <a:lnTo>
                    <a:pt x="69310" y="790781"/>
                  </a:lnTo>
                  <a:cubicBezTo>
                    <a:pt x="31031" y="790781"/>
                    <a:pt x="0" y="759750"/>
                    <a:pt x="0" y="721471"/>
                  </a:cubicBezTo>
                  <a:lnTo>
                    <a:pt x="0" y="69310"/>
                  </a:lnTo>
                  <a:cubicBezTo>
                    <a:pt x="0" y="31031"/>
                    <a:pt x="31031" y="0"/>
                    <a:pt x="69310" y="0"/>
                  </a:cubicBezTo>
                  <a:close/>
                </a:path>
              </a:pathLst>
            </a:custGeom>
            <a:solidFill>
              <a:srgbClr val="FFFFFF"/>
            </a:solidFill>
          </p:spPr>
          <p:txBody>
            <a:bodyPr/>
            <a:lstStyle/>
            <a:p>
              <a:endParaRPr lang="en-US"/>
            </a:p>
          </p:txBody>
        </p:sp>
        <p:sp>
          <p:nvSpPr>
            <p:cNvPr id="16" name="TextBox 16"/>
            <p:cNvSpPr txBox="1"/>
            <p:nvPr/>
          </p:nvSpPr>
          <p:spPr>
            <a:xfrm>
              <a:off x="0" y="-57150"/>
              <a:ext cx="1794555" cy="847931"/>
            </a:xfrm>
            <a:prstGeom prst="rect">
              <a:avLst/>
            </a:prstGeom>
          </p:spPr>
          <p:txBody>
            <a:bodyPr lIns="50800" tIns="50800" rIns="50800" bIns="50800" rtlCol="0" anchor="ctr"/>
            <a:lstStyle/>
            <a:p>
              <a:pPr algn="ctr">
                <a:lnSpc>
                  <a:spcPts val="3080"/>
                </a:lnSpc>
              </a:pPr>
              <a:endParaRPr/>
            </a:p>
          </p:txBody>
        </p:sp>
      </p:grpSp>
      <p:grpSp>
        <p:nvGrpSpPr>
          <p:cNvPr id="17" name="Group 17"/>
          <p:cNvGrpSpPr/>
          <p:nvPr/>
        </p:nvGrpSpPr>
        <p:grpSpPr>
          <a:xfrm>
            <a:off x="1028700" y="6205339"/>
            <a:ext cx="6957323" cy="3052961"/>
            <a:chOff x="0" y="0"/>
            <a:chExt cx="1832381" cy="804072"/>
          </a:xfrm>
        </p:grpSpPr>
        <p:sp>
          <p:nvSpPr>
            <p:cNvPr id="18" name="Freeform 18"/>
            <p:cNvSpPr/>
            <p:nvPr/>
          </p:nvSpPr>
          <p:spPr>
            <a:xfrm>
              <a:off x="0" y="0"/>
              <a:ext cx="1832381" cy="804072"/>
            </a:xfrm>
            <a:custGeom>
              <a:avLst/>
              <a:gdLst/>
              <a:ahLst/>
              <a:cxnLst/>
              <a:rect l="l" t="t" r="r" b="b"/>
              <a:pathLst>
                <a:path w="1832381" h="804072">
                  <a:moveTo>
                    <a:pt x="67879" y="0"/>
                  </a:moveTo>
                  <a:lnTo>
                    <a:pt x="1764502" y="0"/>
                  </a:lnTo>
                  <a:cubicBezTo>
                    <a:pt x="1782505" y="0"/>
                    <a:pt x="1799770" y="7152"/>
                    <a:pt x="1812500" y="19881"/>
                  </a:cubicBezTo>
                  <a:cubicBezTo>
                    <a:pt x="1825230" y="32611"/>
                    <a:pt x="1832381" y="49876"/>
                    <a:pt x="1832381" y="67879"/>
                  </a:cubicBezTo>
                  <a:lnTo>
                    <a:pt x="1832381" y="736193"/>
                  </a:lnTo>
                  <a:cubicBezTo>
                    <a:pt x="1832381" y="754196"/>
                    <a:pt x="1825230" y="771461"/>
                    <a:pt x="1812500" y="784191"/>
                  </a:cubicBezTo>
                  <a:cubicBezTo>
                    <a:pt x="1799770" y="796920"/>
                    <a:pt x="1782505" y="804072"/>
                    <a:pt x="1764502" y="804072"/>
                  </a:cubicBezTo>
                  <a:lnTo>
                    <a:pt x="67879" y="804072"/>
                  </a:lnTo>
                  <a:cubicBezTo>
                    <a:pt x="49876" y="804072"/>
                    <a:pt x="32611" y="796920"/>
                    <a:pt x="19881" y="784191"/>
                  </a:cubicBezTo>
                  <a:cubicBezTo>
                    <a:pt x="7152" y="771461"/>
                    <a:pt x="0" y="754196"/>
                    <a:pt x="0" y="736193"/>
                  </a:cubicBezTo>
                  <a:lnTo>
                    <a:pt x="0" y="67879"/>
                  </a:lnTo>
                  <a:cubicBezTo>
                    <a:pt x="0" y="49876"/>
                    <a:pt x="7152" y="32611"/>
                    <a:pt x="19881" y="19881"/>
                  </a:cubicBezTo>
                  <a:cubicBezTo>
                    <a:pt x="32611" y="7152"/>
                    <a:pt x="49876" y="0"/>
                    <a:pt x="67879" y="0"/>
                  </a:cubicBezTo>
                  <a:close/>
                </a:path>
              </a:pathLst>
            </a:custGeom>
            <a:solidFill>
              <a:srgbClr val="FFFFFF"/>
            </a:solidFill>
          </p:spPr>
          <p:txBody>
            <a:bodyPr/>
            <a:lstStyle/>
            <a:p>
              <a:endParaRPr lang="en-US"/>
            </a:p>
          </p:txBody>
        </p:sp>
        <p:sp>
          <p:nvSpPr>
            <p:cNvPr id="19" name="TextBox 19"/>
            <p:cNvSpPr txBox="1"/>
            <p:nvPr/>
          </p:nvSpPr>
          <p:spPr>
            <a:xfrm>
              <a:off x="0" y="-57150"/>
              <a:ext cx="1832381" cy="861222"/>
            </a:xfrm>
            <a:prstGeom prst="rect">
              <a:avLst/>
            </a:prstGeom>
          </p:spPr>
          <p:txBody>
            <a:bodyPr lIns="50800" tIns="50800" rIns="50800" bIns="50800" rtlCol="0" anchor="ctr"/>
            <a:lstStyle/>
            <a:p>
              <a:pPr algn="ctr">
                <a:lnSpc>
                  <a:spcPts val="3080"/>
                </a:lnSpc>
              </a:pPr>
              <a:endParaRPr/>
            </a:p>
          </p:txBody>
        </p:sp>
      </p:grpSp>
      <p:grpSp>
        <p:nvGrpSpPr>
          <p:cNvPr id="20" name="Group 20"/>
          <p:cNvGrpSpPr/>
          <p:nvPr/>
        </p:nvGrpSpPr>
        <p:grpSpPr>
          <a:xfrm>
            <a:off x="10445600" y="6205339"/>
            <a:ext cx="6813700" cy="3052961"/>
            <a:chOff x="0" y="0"/>
            <a:chExt cx="1794555" cy="804072"/>
          </a:xfrm>
        </p:grpSpPr>
        <p:sp>
          <p:nvSpPr>
            <p:cNvPr id="21" name="Freeform 21"/>
            <p:cNvSpPr/>
            <p:nvPr/>
          </p:nvSpPr>
          <p:spPr>
            <a:xfrm>
              <a:off x="0" y="0"/>
              <a:ext cx="1794555" cy="804072"/>
            </a:xfrm>
            <a:custGeom>
              <a:avLst/>
              <a:gdLst/>
              <a:ahLst/>
              <a:cxnLst/>
              <a:rect l="l" t="t" r="r" b="b"/>
              <a:pathLst>
                <a:path w="1794555" h="804072">
                  <a:moveTo>
                    <a:pt x="69310" y="0"/>
                  </a:moveTo>
                  <a:lnTo>
                    <a:pt x="1725245" y="0"/>
                  </a:lnTo>
                  <a:cubicBezTo>
                    <a:pt x="1763524" y="0"/>
                    <a:pt x="1794555" y="31031"/>
                    <a:pt x="1794555" y="69310"/>
                  </a:cubicBezTo>
                  <a:lnTo>
                    <a:pt x="1794555" y="734762"/>
                  </a:lnTo>
                  <a:cubicBezTo>
                    <a:pt x="1794555" y="773041"/>
                    <a:pt x="1763524" y="804072"/>
                    <a:pt x="1725245" y="804072"/>
                  </a:cubicBezTo>
                  <a:lnTo>
                    <a:pt x="69310" y="804072"/>
                  </a:lnTo>
                  <a:cubicBezTo>
                    <a:pt x="31031" y="804072"/>
                    <a:pt x="0" y="773041"/>
                    <a:pt x="0" y="734762"/>
                  </a:cubicBezTo>
                  <a:lnTo>
                    <a:pt x="0" y="69310"/>
                  </a:lnTo>
                  <a:cubicBezTo>
                    <a:pt x="0" y="31031"/>
                    <a:pt x="31031" y="0"/>
                    <a:pt x="69310" y="0"/>
                  </a:cubicBezTo>
                  <a:close/>
                </a:path>
              </a:pathLst>
            </a:custGeom>
            <a:solidFill>
              <a:srgbClr val="FFFFFF"/>
            </a:solidFill>
          </p:spPr>
          <p:txBody>
            <a:bodyPr/>
            <a:lstStyle/>
            <a:p>
              <a:endParaRPr lang="en-US"/>
            </a:p>
          </p:txBody>
        </p:sp>
        <p:sp>
          <p:nvSpPr>
            <p:cNvPr id="22" name="TextBox 22"/>
            <p:cNvSpPr txBox="1"/>
            <p:nvPr/>
          </p:nvSpPr>
          <p:spPr>
            <a:xfrm>
              <a:off x="0" y="-57150"/>
              <a:ext cx="1794555" cy="861222"/>
            </a:xfrm>
            <a:prstGeom prst="rect">
              <a:avLst/>
            </a:prstGeom>
          </p:spPr>
          <p:txBody>
            <a:bodyPr lIns="50800" tIns="50800" rIns="50800" bIns="50800" rtlCol="0" anchor="ctr"/>
            <a:lstStyle/>
            <a:p>
              <a:pPr algn="ctr">
                <a:lnSpc>
                  <a:spcPts val="3080"/>
                </a:lnSpc>
              </a:pPr>
              <a:endParaRPr/>
            </a:p>
          </p:txBody>
        </p:sp>
      </p:grpSp>
      <p:sp>
        <p:nvSpPr>
          <p:cNvPr id="23" name="TextBox 23"/>
          <p:cNvSpPr txBox="1"/>
          <p:nvPr/>
        </p:nvSpPr>
        <p:spPr>
          <a:xfrm>
            <a:off x="1412008" y="3691267"/>
            <a:ext cx="6190706"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CHỜ NGƯỜI KHÁC BẮT CHUYỆN TRƯỚC</a:t>
            </a:r>
          </a:p>
        </p:txBody>
      </p:sp>
      <p:sp>
        <p:nvSpPr>
          <p:cNvPr id="24" name="TextBox 24"/>
          <p:cNvSpPr txBox="1"/>
          <p:nvPr/>
        </p:nvSpPr>
        <p:spPr>
          <a:xfrm>
            <a:off x="10445600" y="3691267"/>
            <a:ext cx="6813700"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TRÁNH GIAO TIẾP VÌ SỢ SAI</a:t>
            </a:r>
          </a:p>
        </p:txBody>
      </p:sp>
      <p:sp>
        <p:nvSpPr>
          <p:cNvPr id="25" name="TextBox 25"/>
          <p:cNvSpPr txBox="1"/>
          <p:nvPr/>
        </p:nvSpPr>
        <p:spPr>
          <a:xfrm>
            <a:off x="1028700" y="7052370"/>
            <a:ext cx="6957323"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CHỦ ĐỘNG CHÀO HỎI, LÀM QUEN VỚI MỌI NGƯỜI</a:t>
            </a:r>
          </a:p>
        </p:txBody>
      </p:sp>
      <p:sp>
        <p:nvSpPr>
          <p:cNvPr id="26" name="TextBox 26"/>
          <p:cNvSpPr txBox="1"/>
          <p:nvPr/>
        </p:nvSpPr>
        <p:spPr>
          <a:xfrm>
            <a:off x="10445600" y="7052370"/>
            <a:ext cx="6957323"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CHỈ GIAO TIẾP VỚI NGƯỜI QUEN THÂN</a:t>
            </a:r>
          </a:p>
        </p:txBody>
      </p:sp>
      <p:grpSp>
        <p:nvGrpSpPr>
          <p:cNvPr id="27" name="Group 27"/>
          <p:cNvGrpSpPr/>
          <p:nvPr/>
        </p:nvGrpSpPr>
        <p:grpSpPr>
          <a:xfrm>
            <a:off x="1028700" y="6205339"/>
            <a:ext cx="6957323" cy="3052961"/>
            <a:chOff x="0" y="0"/>
            <a:chExt cx="1832381" cy="804072"/>
          </a:xfrm>
        </p:grpSpPr>
        <p:sp>
          <p:nvSpPr>
            <p:cNvPr id="28" name="Freeform 28"/>
            <p:cNvSpPr/>
            <p:nvPr/>
          </p:nvSpPr>
          <p:spPr>
            <a:xfrm>
              <a:off x="0" y="0"/>
              <a:ext cx="1832381" cy="804072"/>
            </a:xfrm>
            <a:custGeom>
              <a:avLst/>
              <a:gdLst/>
              <a:ahLst/>
              <a:cxnLst/>
              <a:rect l="l" t="t" r="r" b="b"/>
              <a:pathLst>
                <a:path w="1832381" h="804072">
                  <a:moveTo>
                    <a:pt x="67879" y="0"/>
                  </a:moveTo>
                  <a:lnTo>
                    <a:pt x="1764502" y="0"/>
                  </a:lnTo>
                  <a:cubicBezTo>
                    <a:pt x="1782505" y="0"/>
                    <a:pt x="1799770" y="7152"/>
                    <a:pt x="1812500" y="19881"/>
                  </a:cubicBezTo>
                  <a:cubicBezTo>
                    <a:pt x="1825230" y="32611"/>
                    <a:pt x="1832381" y="49876"/>
                    <a:pt x="1832381" y="67879"/>
                  </a:cubicBezTo>
                  <a:lnTo>
                    <a:pt x="1832381" y="736193"/>
                  </a:lnTo>
                  <a:cubicBezTo>
                    <a:pt x="1832381" y="754196"/>
                    <a:pt x="1825230" y="771461"/>
                    <a:pt x="1812500" y="784191"/>
                  </a:cubicBezTo>
                  <a:cubicBezTo>
                    <a:pt x="1799770" y="796920"/>
                    <a:pt x="1782505" y="804072"/>
                    <a:pt x="1764502" y="804072"/>
                  </a:cubicBezTo>
                  <a:lnTo>
                    <a:pt x="67879" y="804072"/>
                  </a:lnTo>
                  <a:cubicBezTo>
                    <a:pt x="49876" y="804072"/>
                    <a:pt x="32611" y="796920"/>
                    <a:pt x="19881" y="784191"/>
                  </a:cubicBezTo>
                  <a:cubicBezTo>
                    <a:pt x="7152" y="771461"/>
                    <a:pt x="0" y="754196"/>
                    <a:pt x="0" y="736193"/>
                  </a:cubicBezTo>
                  <a:lnTo>
                    <a:pt x="0" y="67879"/>
                  </a:lnTo>
                  <a:cubicBezTo>
                    <a:pt x="0" y="49876"/>
                    <a:pt x="7152" y="32611"/>
                    <a:pt x="19881" y="19881"/>
                  </a:cubicBezTo>
                  <a:cubicBezTo>
                    <a:pt x="32611" y="7152"/>
                    <a:pt x="49876" y="0"/>
                    <a:pt x="67879" y="0"/>
                  </a:cubicBezTo>
                  <a:close/>
                </a:path>
              </a:pathLst>
            </a:custGeom>
            <a:solidFill>
              <a:srgbClr val="5ACF3D">
                <a:alpha val="40000"/>
              </a:srgbClr>
            </a:solidFill>
          </p:spPr>
          <p:txBody>
            <a:bodyPr/>
            <a:lstStyle/>
            <a:p>
              <a:endParaRPr lang="en-US"/>
            </a:p>
          </p:txBody>
        </p:sp>
        <p:sp>
          <p:nvSpPr>
            <p:cNvPr id="29" name="TextBox 29"/>
            <p:cNvSpPr txBox="1"/>
            <p:nvPr/>
          </p:nvSpPr>
          <p:spPr>
            <a:xfrm>
              <a:off x="0" y="-57150"/>
              <a:ext cx="1832381" cy="861222"/>
            </a:xfrm>
            <a:prstGeom prst="rect">
              <a:avLst/>
            </a:prstGeom>
          </p:spPr>
          <p:txBody>
            <a:bodyPr lIns="50800" tIns="50800" rIns="50800" bIns="50800" rtlCol="0" anchor="ctr"/>
            <a:lstStyle/>
            <a:p>
              <a:pPr algn="ctr">
                <a:lnSpc>
                  <a:spcPts val="3080"/>
                </a:lnSpc>
              </a:pPr>
              <a:endParaRPr/>
            </a:p>
          </p:txBody>
        </p:sp>
      </p:gr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1968499"/>
            <a:chOff x="0" y="0"/>
            <a:chExt cx="4543291" cy="518453"/>
          </a:xfrm>
        </p:grpSpPr>
        <p:sp>
          <p:nvSpPr>
            <p:cNvPr id="4" name="Freeform 4"/>
            <p:cNvSpPr/>
            <p:nvPr/>
          </p:nvSpPr>
          <p:spPr>
            <a:xfrm>
              <a:off x="0" y="0"/>
              <a:ext cx="4543291" cy="518453"/>
            </a:xfrm>
            <a:custGeom>
              <a:avLst/>
              <a:gdLst/>
              <a:ahLst/>
              <a:cxnLst/>
              <a:rect l="l" t="t" r="r" b="b"/>
              <a:pathLst>
                <a:path w="4543291" h="518453">
                  <a:moveTo>
                    <a:pt x="27377" y="0"/>
                  </a:moveTo>
                  <a:lnTo>
                    <a:pt x="4515914" y="0"/>
                  </a:lnTo>
                  <a:cubicBezTo>
                    <a:pt x="4523175" y="0"/>
                    <a:pt x="4530138" y="2884"/>
                    <a:pt x="4535272" y="8018"/>
                  </a:cubicBezTo>
                  <a:cubicBezTo>
                    <a:pt x="4540407" y="13153"/>
                    <a:pt x="4543291" y="20116"/>
                    <a:pt x="4543291" y="27377"/>
                  </a:cubicBezTo>
                  <a:lnTo>
                    <a:pt x="4543291" y="491076"/>
                  </a:lnTo>
                  <a:cubicBezTo>
                    <a:pt x="4543291" y="506196"/>
                    <a:pt x="4531034" y="518453"/>
                    <a:pt x="4515914" y="518453"/>
                  </a:cubicBezTo>
                  <a:lnTo>
                    <a:pt x="27377" y="518453"/>
                  </a:lnTo>
                  <a:cubicBezTo>
                    <a:pt x="20116" y="518453"/>
                    <a:pt x="13153" y="515568"/>
                    <a:pt x="8018" y="510434"/>
                  </a:cubicBezTo>
                  <a:cubicBezTo>
                    <a:pt x="2884" y="505300"/>
                    <a:pt x="0" y="498337"/>
                    <a:pt x="0" y="491076"/>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575603"/>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9419305" y="5871964"/>
            <a:ext cx="218694" cy="21869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240D"/>
            </a:solidFill>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9" name="TextBox 9"/>
          <p:cNvSpPr txBox="1"/>
          <p:nvPr/>
        </p:nvSpPr>
        <p:spPr>
          <a:xfrm>
            <a:off x="773773" y="762000"/>
            <a:ext cx="16740454" cy="1549400"/>
          </a:xfrm>
          <a:prstGeom prst="rect">
            <a:avLst/>
          </a:prstGeom>
        </p:spPr>
        <p:txBody>
          <a:bodyPr lIns="0" tIns="0" rIns="0" bIns="0" rtlCol="0" anchor="t">
            <a:spAutoFit/>
          </a:bodyPr>
          <a:lstStyle/>
          <a:p>
            <a:pPr marL="0" lvl="0" indent="0" algn="l">
              <a:lnSpc>
                <a:spcPts val="5950"/>
              </a:lnSpc>
            </a:pPr>
            <a:r>
              <a:rPr lang="en-US" sz="5000" b="1" spc="-255">
                <a:solidFill>
                  <a:srgbClr val="FFFFFF"/>
                </a:solidFill>
                <a:latin typeface="Poppins Bold"/>
                <a:ea typeface="Poppins Bold"/>
                <a:cs typeface="Poppins Bold"/>
                <a:sym typeface="Poppins Bold"/>
              </a:rPr>
              <a:t>Câu 2:  Sự tự tin trong giao tiếp được thể hiện qua hành động nào sau đây?</a:t>
            </a:r>
          </a:p>
        </p:txBody>
      </p:sp>
      <p:sp>
        <p:nvSpPr>
          <p:cNvPr id="10" name="TextBox 10"/>
          <p:cNvSpPr txBox="1"/>
          <p:nvPr/>
        </p:nvSpPr>
        <p:spPr>
          <a:xfrm>
            <a:off x="1842878" y="3977874"/>
            <a:ext cx="5328968" cy="732440"/>
          </a:xfrm>
          <a:prstGeom prst="rect">
            <a:avLst/>
          </a:prstGeom>
        </p:spPr>
        <p:txBody>
          <a:bodyPr lIns="0" tIns="0" rIns="0" bIns="0" rtlCol="0" anchor="t">
            <a:spAutoFit/>
          </a:bodyPr>
          <a:lstStyle/>
          <a:p>
            <a:pPr algn="l">
              <a:lnSpc>
                <a:spcPts val="2867"/>
              </a:lnSpc>
            </a:pPr>
            <a:r>
              <a:rPr lang="en-US" sz="2048" spc="256">
                <a:solidFill>
                  <a:srgbClr val="AA240D"/>
                </a:solidFill>
                <a:latin typeface="Poppins"/>
                <a:ea typeface="Poppins"/>
                <a:cs typeface="Poppins"/>
                <a:sym typeface="Poppins"/>
              </a:rPr>
              <a:t>POST-SCREENING DISCUSSIONS AND CRITIQUE SESSIONS</a:t>
            </a:r>
          </a:p>
        </p:txBody>
      </p:sp>
      <p:grpSp>
        <p:nvGrpSpPr>
          <p:cNvPr id="11" name="Group 11"/>
          <p:cNvGrpSpPr/>
          <p:nvPr/>
        </p:nvGrpSpPr>
        <p:grpSpPr>
          <a:xfrm>
            <a:off x="1028700" y="2869469"/>
            <a:ext cx="6957323" cy="3002495"/>
            <a:chOff x="0" y="0"/>
            <a:chExt cx="1832381" cy="790781"/>
          </a:xfrm>
        </p:grpSpPr>
        <p:sp>
          <p:nvSpPr>
            <p:cNvPr id="12" name="Freeform 12"/>
            <p:cNvSpPr/>
            <p:nvPr/>
          </p:nvSpPr>
          <p:spPr>
            <a:xfrm>
              <a:off x="0" y="0"/>
              <a:ext cx="1832381" cy="790781"/>
            </a:xfrm>
            <a:custGeom>
              <a:avLst/>
              <a:gdLst/>
              <a:ahLst/>
              <a:cxnLst/>
              <a:rect l="l" t="t" r="r" b="b"/>
              <a:pathLst>
                <a:path w="1832381" h="790781">
                  <a:moveTo>
                    <a:pt x="67879" y="0"/>
                  </a:moveTo>
                  <a:lnTo>
                    <a:pt x="1764502" y="0"/>
                  </a:lnTo>
                  <a:cubicBezTo>
                    <a:pt x="1782505" y="0"/>
                    <a:pt x="1799770" y="7152"/>
                    <a:pt x="1812500" y="19881"/>
                  </a:cubicBezTo>
                  <a:cubicBezTo>
                    <a:pt x="1825230" y="32611"/>
                    <a:pt x="1832381" y="49876"/>
                    <a:pt x="1832381" y="67879"/>
                  </a:cubicBezTo>
                  <a:lnTo>
                    <a:pt x="1832381" y="722901"/>
                  </a:lnTo>
                  <a:cubicBezTo>
                    <a:pt x="1832381" y="740904"/>
                    <a:pt x="1825230" y="758169"/>
                    <a:pt x="1812500" y="770899"/>
                  </a:cubicBezTo>
                  <a:cubicBezTo>
                    <a:pt x="1799770" y="783629"/>
                    <a:pt x="1782505" y="790781"/>
                    <a:pt x="1764502" y="790781"/>
                  </a:cubicBezTo>
                  <a:lnTo>
                    <a:pt x="67879" y="790781"/>
                  </a:lnTo>
                  <a:cubicBezTo>
                    <a:pt x="49876" y="790781"/>
                    <a:pt x="32611" y="783629"/>
                    <a:pt x="19881" y="770899"/>
                  </a:cubicBezTo>
                  <a:cubicBezTo>
                    <a:pt x="7152" y="758169"/>
                    <a:pt x="0" y="740904"/>
                    <a:pt x="0" y="722901"/>
                  </a:cubicBezTo>
                  <a:lnTo>
                    <a:pt x="0" y="67879"/>
                  </a:lnTo>
                  <a:cubicBezTo>
                    <a:pt x="0" y="49876"/>
                    <a:pt x="7152" y="32611"/>
                    <a:pt x="19881" y="19881"/>
                  </a:cubicBezTo>
                  <a:cubicBezTo>
                    <a:pt x="32611" y="7152"/>
                    <a:pt x="49876" y="0"/>
                    <a:pt x="67879" y="0"/>
                  </a:cubicBezTo>
                  <a:close/>
                </a:path>
              </a:pathLst>
            </a:custGeom>
            <a:solidFill>
              <a:srgbClr val="FFFFFF"/>
            </a:solidFill>
          </p:spPr>
          <p:txBody>
            <a:bodyPr/>
            <a:lstStyle/>
            <a:p>
              <a:endParaRPr lang="en-US"/>
            </a:p>
          </p:txBody>
        </p:sp>
        <p:sp>
          <p:nvSpPr>
            <p:cNvPr id="13" name="TextBox 13"/>
            <p:cNvSpPr txBox="1"/>
            <p:nvPr/>
          </p:nvSpPr>
          <p:spPr>
            <a:xfrm>
              <a:off x="0" y="-57150"/>
              <a:ext cx="1832381" cy="847931"/>
            </a:xfrm>
            <a:prstGeom prst="rect">
              <a:avLst/>
            </a:prstGeom>
          </p:spPr>
          <p:txBody>
            <a:bodyPr lIns="50800" tIns="50800" rIns="50800" bIns="50800" rtlCol="0" anchor="ctr"/>
            <a:lstStyle/>
            <a:p>
              <a:pPr algn="ctr">
                <a:lnSpc>
                  <a:spcPts val="3080"/>
                </a:lnSpc>
              </a:pPr>
              <a:endParaRPr/>
            </a:p>
          </p:txBody>
        </p:sp>
      </p:grpSp>
      <p:grpSp>
        <p:nvGrpSpPr>
          <p:cNvPr id="14" name="Group 14"/>
          <p:cNvGrpSpPr/>
          <p:nvPr/>
        </p:nvGrpSpPr>
        <p:grpSpPr>
          <a:xfrm>
            <a:off x="10445600" y="2869469"/>
            <a:ext cx="6813700" cy="3002495"/>
            <a:chOff x="0" y="0"/>
            <a:chExt cx="1794555" cy="790781"/>
          </a:xfrm>
        </p:grpSpPr>
        <p:sp>
          <p:nvSpPr>
            <p:cNvPr id="15" name="Freeform 15"/>
            <p:cNvSpPr/>
            <p:nvPr/>
          </p:nvSpPr>
          <p:spPr>
            <a:xfrm>
              <a:off x="0" y="0"/>
              <a:ext cx="1794555" cy="790781"/>
            </a:xfrm>
            <a:custGeom>
              <a:avLst/>
              <a:gdLst/>
              <a:ahLst/>
              <a:cxnLst/>
              <a:rect l="l" t="t" r="r" b="b"/>
              <a:pathLst>
                <a:path w="1794555" h="790781">
                  <a:moveTo>
                    <a:pt x="69310" y="0"/>
                  </a:moveTo>
                  <a:lnTo>
                    <a:pt x="1725245" y="0"/>
                  </a:lnTo>
                  <a:cubicBezTo>
                    <a:pt x="1763524" y="0"/>
                    <a:pt x="1794555" y="31031"/>
                    <a:pt x="1794555" y="69310"/>
                  </a:cubicBezTo>
                  <a:lnTo>
                    <a:pt x="1794555" y="721471"/>
                  </a:lnTo>
                  <a:cubicBezTo>
                    <a:pt x="1794555" y="759750"/>
                    <a:pt x="1763524" y="790781"/>
                    <a:pt x="1725245" y="790781"/>
                  </a:cubicBezTo>
                  <a:lnTo>
                    <a:pt x="69310" y="790781"/>
                  </a:lnTo>
                  <a:cubicBezTo>
                    <a:pt x="31031" y="790781"/>
                    <a:pt x="0" y="759750"/>
                    <a:pt x="0" y="721471"/>
                  </a:cubicBezTo>
                  <a:lnTo>
                    <a:pt x="0" y="69310"/>
                  </a:lnTo>
                  <a:cubicBezTo>
                    <a:pt x="0" y="31031"/>
                    <a:pt x="31031" y="0"/>
                    <a:pt x="69310" y="0"/>
                  </a:cubicBezTo>
                  <a:close/>
                </a:path>
              </a:pathLst>
            </a:custGeom>
            <a:solidFill>
              <a:srgbClr val="FFFFFF"/>
            </a:solidFill>
          </p:spPr>
          <p:txBody>
            <a:bodyPr/>
            <a:lstStyle/>
            <a:p>
              <a:endParaRPr lang="en-US"/>
            </a:p>
          </p:txBody>
        </p:sp>
        <p:sp>
          <p:nvSpPr>
            <p:cNvPr id="16" name="TextBox 16"/>
            <p:cNvSpPr txBox="1"/>
            <p:nvPr/>
          </p:nvSpPr>
          <p:spPr>
            <a:xfrm>
              <a:off x="0" y="-57150"/>
              <a:ext cx="1794555" cy="847931"/>
            </a:xfrm>
            <a:prstGeom prst="rect">
              <a:avLst/>
            </a:prstGeom>
          </p:spPr>
          <p:txBody>
            <a:bodyPr lIns="50800" tIns="50800" rIns="50800" bIns="50800" rtlCol="0" anchor="ctr"/>
            <a:lstStyle/>
            <a:p>
              <a:pPr algn="ctr">
                <a:lnSpc>
                  <a:spcPts val="3080"/>
                </a:lnSpc>
              </a:pPr>
              <a:endParaRPr/>
            </a:p>
          </p:txBody>
        </p:sp>
      </p:grpSp>
      <p:grpSp>
        <p:nvGrpSpPr>
          <p:cNvPr id="17" name="Group 17"/>
          <p:cNvGrpSpPr/>
          <p:nvPr/>
        </p:nvGrpSpPr>
        <p:grpSpPr>
          <a:xfrm>
            <a:off x="1028700" y="6205339"/>
            <a:ext cx="6957323" cy="3052961"/>
            <a:chOff x="0" y="0"/>
            <a:chExt cx="1832381" cy="804072"/>
          </a:xfrm>
        </p:grpSpPr>
        <p:sp>
          <p:nvSpPr>
            <p:cNvPr id="18" name="Freeform 18"/>
            <p:cNvSpPr/>
            <p:nvPr/>
          </p:nvSpPr>
          <p:spPr>
            <a:xfrm>
              <a:off x="0" y="0"/>
              <a:ext cx="1832381" cy="804072"/>
            </a:xfrm>
            <a:custGeom>
              <a:avLst/>
              <a:gdLst/>
              <a:ahLst/>
              <a:cxnLst/>
              <a:rect l="l" t="t" r="r" b="b"/>
              <a:pathLst>
                <a:path w="1832381" h="804072">
                  <a:moveTo>
                    <a:pt x="67879" y="0"/>
                  </a:moveTo>
                  <a:lnTo>
                    <a:pt x="1764502" y="0"/>
                  </a:lnTo>
                  <a:cubicBezTo>
                    <a:pt x="1782505" y="0"/>
                    <a:pt x="1799770" y="7152"/>
                    <a:pt x="1812500" y="19881"/>
                  </a:cubicBezTo>
                  <a:cubicBezTo>
                    <a:pt x="1825230" y="32611"/>
                    <a:pt x="1832381" y="49876"/>
                    <a:pt x="1832381" y="67879"/>
                  </a:cubicBezTo>
                  <a:lnTo>
                    <a:pt x="1832381" y="736193"/>
                  </a:lnTo>
                  <a:cubicBezTo>
                    <a:pt x="1832381" y="754196"/>
                    <a:pt x="1825230" y="771461"/>
                    <a:pt x="1812500" y="784191"/>
                  </a:cubicBezTo>
                  <a:cubicBezTo>
                    <a:pt x="1799770" y="796920"/>
                    <a:pt x="1782505" y="804072"/>
                    <a:pt x="1764502" y="804072"/>
                  </a:cubicBezTo>
                  <a:lnTo>
                    <a:pt x="67879" y="804072"/>
                  </a:lnTo>
                  <a:cubicBezTo>
                    <a:pt x="49876" y="804072"/>
                    <a:pt x="32611" y="796920"/>
                    <a:pt x="19881" y="784191"/>
                  </a:cubicBezTo>
                  <a:cubicBezTo>
                    <a:pt x="7152" y="771461"/>
                    <a:pt x="0" y="754196"/>
                    <a:pt x="0" y="736193"/>
                  </a:cubicBezTo>
                  <a:lnTo>
                    <a:pt x="0" y="67879"/>
                  </a:lnTo>
                  <a:cubicBezTo>
                    <a:pt x="0" y="49876"/>
                    <a:pt x="7152" y="32611"/>
                    <a:pt x="19881" y="19881"/>
                  </a:cubicBezTo>
                  <a:cubicBezTo>
                    <a:pt x="32611" y="7152"/>
                    <a:pt x="49876" y="0"/>
                    <a:pt x="67879" y="0"/>
                  </a:cubicBezTo>
                  <a:close/>
                </a:path>
              </a:pathLst>
            </a:custGeom>
            <a:solidFill>
              <a:srgbClr val="FFFFFF"/>
            </a:solidFill>
          </p:spPr>
          <p:txBody>
            <a:bodyPr/>
            <a:lstStyle/>
            <a:p>
              <a:endParaRPr lang="en-US"/>
            </a:p>
          </p:txBody>
        </p:sp>
        <p:sp>
          <p:nvSpPr>
            <p:cNvPr id="19" name="TextBox 19"/>
            <p:cNvSpPr txBox="1"/>
            <p:nvPr/>
          </p:nvSpPr>
          <p:spPr>
            <a:xfrm>
              <a:off x="0" y="-57150"/>
              <a:ext cx="1832381" cy="861222"/>
            </a:xfrm>
            <a:prstGeom prst="rect">
              <a:avLst/>
            </a:prstGeom>
          </p:spPr>
          <p:txBody>
            <a:bodyPr lIns="50800" tIns="50800" rIns="50800" bIns="50800" rtlCol="0" anchor="ctr"/>
            <a:lstStyle/>
            <a:p>
              <a:pPr algn="ctr">
                <a:lnSpc>
                  <a:spcPts val="3080"/>
                </a:lnSpc>
              </a:pPr>
              <a:endParaRPr/>
            </a:p>
          </p:txBody>
        </p:sp>
      </p:grpSp>
      <p:grpSp>
        <p:nvGrpSpPr>
          <p:cNvPr id="20" name="Group 20"/>
          <p:cNvGrpSpPr/>
          <p:nvPr/>
        </p:nvGrpSpPr>
        <p:grpSpPr>
          <a:xfrm>
            <a:off x="10445600" y="6205339"/>
            <a:ext cx="6813700" cy="3052961"/>
            <a:chOff x="0" y="0"/>
            <a:chExt cx="1794555" cy="804072"/>
          </a:xfrm>
        </p:grpSpPr>
        <p:sp>
          <p:nvSpPr>
            <p:cNvPr id="21" name="Freeform 21"/>
            <p:cNvSpPr/>
            <p:nvPr/>
          </p:nvSpPr>
          <p:spPr>
            <a:xfrm>
              <a:off x="0" y="0"/>
              <a:ext cx="1794555" cy="804072"/>
            </a:xfrm>
            <a:custGeom>
              <a:avLst/>
              <a:gdLst/>
              <a:ahLst/>
              <a:cxnLst/>
              <a:rect l="l" t="t" r="r" b="b"/>
              <a:pathLst>
                <a:path w="1794555" h="804072">
                  <a:moveTo>
                    <a:pt x="69310" y="0"/>
                  </a:moveTo>
                  <a:lnTo>
                    <a:pt x="1725245" y="0"/>
                  </a:lnTo>
                  <a:cubicBezTo>
                    <a:pt x="1763524" y="0"/>
                    <a:pt x="1794555" y="31031"/>
                    <a:pt x="1794555" y="69310"/>
                  </a:cubicBezTo>
                  <a:lnTo>
                    <a:pt x="1794555" y="734762"/>
                  </a:lnTo>
                  <a:cubicBezTo>
                    <a:pt x="1794555" y="773041"/>
                    <a:pt x="1763524" y="804072"/>
                    <a:pt x="1725245" y="804072"/>
                  </a:cubicBezTo>
                  <a:lnTo>
                    <a:pt x="69310" y="804072"/>
                  </a:lnTo>
                  <a:cubicBezTo>
                    <a:pt x="31031" y="804072"/>
                    <a:pt x="0" y="773041"/>
                    <a:pt x="0" y="734762"/>
                  </a:cubicBezTo>
                  <a:lnTo>
                    <a:pt x="0" y="69310"/>
                  </a:lnTo>
                  <a:cubicBezTo>
                    <a:pt x="0" y="31031"/>
                    <a:pt x="31031" y="0"/>
                    <a:pt x="69310" y="0"/>
                  </a:cubicBezTo>
                  <a:close/>
                </a:path>
              </a:pathLst>
            </a:custGeom>
            <a:solidFill>
              <a:srgbClr val="FFFFFF"/>
            </a:solidFill>
          </p:spPr>
          <p:txBody>
            <a:bodyPr/>
            <a:lstStyle/>
            <a:p>
              <a:endParaRPr lang="en-US"/>
            </a:p>
          </p:txBody>
        </p:sp>
        <p:sp>
          <p:nvSpPr>
            <p:cNvPr id="22" name="TextBox 22"/>
            <p:cNvSpPr txBox="1"/>
            <p:nvPr/>
          </p:nvSpPr>
          <p:spPr>
            <a:xfrm>
              <a:off x="0" y="-57150"/>
              <a:ext cx="1794555" cy="861222"/>
            </a:xfrm>
            <a:prstGeom prst="rect">
              <a:avLst/>
            </a:prstGeom>
          </p:spPr>
          <p:txBody>
            <a:bodyPr lIns="50800" tIns="50800" rIns="50800" bIns="50800" rtlCol="0" anchor="ctr"/>
            <a:lstStyle/>
            <a:p>
              <a:pPr algn="ctr">
                <a:lnSpc>
                  <a:spcPts val="3080"/>
                </a:lnSpc>
              </a:pPr>
              <a:endParaRPr/>
            </a:p>
          </p:txBody>
        </p:sp>
      </p:grpSp>
      <p:sp>
        <p:nvSpPr>
          <p:cNvPr id="23" name="TextBox 23"/>
          <p:cNvSpPr txBox="1"/>
          <p:nvPr/>
        </p:nvSpPr>
        <p:spPr>
          <a:xfrm>
            <a:off x="1412008" y="3383657"/>
            <a:ext cx="6190706" cy="1873250"/>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LẮNG NGHE VÀ TRÌNH BÀY Ý KIẾN RÕ RÀNG, LỊCH SỰ</a:t>
            </a:r>
          </a:p>
        </p:txBody>
      </p:sp>
      <p:sp>
        <p:nvSpPr>
          <p:cNvPr id="24" name="TextBox 24"/>
          <p:cNvSpPr txBox="1"/>
          <p:nvPr/>
        </p:nvSpPr>
        <p:spPr>
          <a:xfrm>
            <a:off x="11331276" y="3691267"/>
            <a:ext cx="5185972"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NÓI RẤT NHỎ ĐỂ TRÁNH BỊ CHÚ Ý</a:t>
            </a:r>
          </a:p>
        </p:txBody>
      </p:sp>
      <p:sp>
        <p:nvSpPr>
          <p:cNvPr id="25" name="TextBox 25"/>
          <p:cNvSpPr txBox="1"/>
          <p:nvPr/>
        </p:nvSpPr>
        <p:spPr>
          <a:xfrm>
            <a:off x="1157082" y="7052370"/>
            <a:ext cx="6700559"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TẬP TRUNG NÊU Ý KIẾN CÁ NHÂN</a:t>
            </a:r>
          </a:p>
        </p:txBody>
      </p:sp>
      <p:sp>
        <p:nvSpPr>
          <p:cNvPr id="26" name="TextBox 26"/>
          <p:cNvSpPr txBox="1"/>
          <p:nvPr/>
        </p:nvSpPr>
        <p:spPr>
          <a:xfrm>
            <a:off x="10445600" y="7361932"/>
            <a:ext cx="6957323" cy="635000"/>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ÁP ĐẶT Ý KIẾN CỦA MÌNH</a:t>
            </a:r>
          </a:p>
        </p:txBody>
      </p:sp>
      <p:grpSp>
        <p:nvGrpSpPr>
          <p:cNvPr id="27" name="Group 27"/>
          <p:cNvGrpSpPr/>
          <p:nvPr/>
        </p:nvGrpSpPr>
        <p:grpSpPr>
          <a:xfrm>
            <a:off x="1028700" y="2819003"/>
            <a:ext cx="6957323" cy="3052961"/>
            <a:chOff x="0" y="0"/>
            <a:chExt cx="1832381" cy="804072"/>
          </a:xfrm>
        </p:grpSpPr>
        <p:sp>
          <p:nvSpPr>
            <p:cNvPr id="28" name="Freeform 28"/>
            <p:cNvSpPr/>
            <p:nvPr/>
          </p:nvSpPr>
          <p:spPr>
            <a:xfrm>
              <a:off x="0" y="0"/>
              <a:ext cx="1832381" cy="804072"/>
            </a:xfrm>
            <a:custGeom>
              <a:avLst/>
              <a:gdLst/>
              <a:ahLst/>
              <a:cxnLst/>
              <a:rect l="l" t="t" r="r" b="b"/>
              <a:pathLst>
                <a:path w="1832381" h="804072">
                  <a:moveTo>
                    <a:pt x="67879" y="0"/>
                  </a:moveTo>
                  <a:lnTo>
                    <a:pt x="1764502" y="0"/>
                  </a:lnTo>
                  <a:cubicBezTo>
                    <a:pt x="1782505" y="0"/>
                    <a:pt x="1799770" y="7152"/>
                    <a:pt x="1812500" y="19881"/>
                  </a:cubicBezTo>
                  <a:cubicBezTo>
                    <a:pt x="1825230" y="32611"/>
                    <a:pt x="1832381" y="49876"/>
                    <a:pt x="1832381" y="67879"/>
                  </a:cubicBezTo>
                  <a:lnTo>
                    <a:pt x="1832381" y="736193"/>
                  </a:lnTo>
                  <a:cubicBezTo>
                    <a:pt x="1832381" y="754196"/>
                    <a:pt x="1825230" y="771461"/>
                    <a:pt x="1812500" y="784191"/>
                  </a:cubicBezTo>
                  <a:cubicBezTo>
                    <a:pt x="1799770" y="796920"/>
                    <a:pt x="1782505" y="804072"/>
                    <a:pt x="1764502" y="804072"/>
                  </a:cubicBezTo>
                  <a:lnTo>
                    <a:pt x="67879" y="804072"/>
                  </a:lnTo>
                  <a:cubicBezTo>
                    <a:pt x="49876" y="804072"/>
                    <a:pt x="32611" y="796920"/>
                    <a:pt x="19881" y="784191"/>
                  </a:cubicBezTo>
                  <a:cubicBezTo>
                    <a:pt x="7152" y="771461"/>
                    <a:pt x="0" y="754196"/>
                    <a:pt x="0" y="736193"/>
                  </a:cubicBezTo>
                  <a:lnTo>
                    <a:pt x="0" y="67879"/>
                  </a:lnTo>
                  <a:cubicBezTo>
                    <a:pt x="0" y="49876"/>
                    <a:pt x="7152" y="32611"/>
                    <a:pt x="19881" y="19881"/>
                  </a:cubicBezTo>
                  <a:cubicBezTo>
                    <a:pt x="32611" y="7152"/>
                    <a:pt x="49876" y="0"/>
                    <a:pt x="67879" y="0"/>
                  </a:cubicBezTo>
                  <a:close/>
                </a:path>
              </a:pathLst>
            </a:custGeom>
            <a:solidFill>
              <a:srgbClr val="5ACF3D">
                <a:alpha val="40000"/>
              </a:srgbClr>
            </a:solidFill>
          </p:spPr>
          <p:txBody>
            <a:bodyPr/>
            <a:lstStyle/>
            <a:p>
              <a:endParaRPr lang="en-US"/>
            </a:p>
          </p:txBody>
        </p:sp>
        <p:sp>
          <p:nvSpPr>
            <p:cNvPr id="29" name="TextBox 29"/>
            <p:cNvSpPr txBox="1"/>
            <p:nvPr/>
          </p:nvSpPr>
          <p:spPr>
            <a:xfrm>
              <a:off x="0" y="-57150"/>
              <a:ext cx="1832381" cy="861222"/>
            </a:xfrm>
            <a:prstGeom prst="rect">
              <a:avLst/>
            </a:prstGeom>
          </p:spPr>
          <p:txBody>
            <a:bodyPr lIns="50800" tIns="50800" rIns="50800" bIns="50800" rtlCol="0" anchor="ctr"/>
            <a:lstStyle/>
            <a:p>
              <a:pPr algn="ctr">
                <a:lnSpc>
                  <a:spcPts val="3080"/>
                </a:lnSpc>
              </a:pPr>
              <a:endParaRPr/>
            </a:p>
          </p:txBody>
        </p:sp>
      </p:gr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1968499"/>
            <a:chOff x="0" y="0"/>
            <a:chExt cx="4543291" cy="518453"/>
          </a:xfrm>
        </p:grpSpPr>
        <p:sp>
          <p:nvSpPr>
            <p:cNvPr id="4" name="Freeform 4"/>
            <p:cNvSpPr/>
            <p:nvPr/>
          </p:nvSpPr>
          <p:spPr>
            <a:xfrm>
              <a:off x="0" y="0"/>
              <a:ext cx="4543291" cy="518453"/>
            </a:xfrm>
            <a:custGeom>
              <a:avLst/>
              <a:gdLst/>
              <a:ahLst/>
              <a:cxnLst/>
              <a:rect l="l" t="t" r="r" b="b"/>
              <a:pathLst>
                <a:path w="4543291" h="518453">
                  <a:moveTo>
                    <a:pt x="27377" y="0"/>
                  </a:moveTo>
                  <a:lnTo>
                    <a:pt x="4515914" y="0"/>
                  </a:lnTo>
                  <a:cubicBezTo>
                    <a:pt x="4523175" y="0"/>
                    <a:pt x="4530138" y="2884"/>
                    <a:pt x="4535272" y="8018"/>
                  </a:cubicBezTo>
                  <a:cubicBezTo>
                    <a:pt x="4540407" y="13153"/>
                    <a:pt x="4543291" y="20116"/>
                    <a:pt x="4543291" y="27377"/>
                  </a:cubicBezTo>
                  <a:lnTo>
                    <a:pt x="4543291" y="491076"/>
                  </a:lnTo>
                  <a:cubicBezTo>
                    <a:pt x="4543291" y="506196"/>
                    <a:pt x="4531034" y="518453"/>
                    <a:pt x="4515914" y="518453"/>
                  </a:cubicBezTo>
                  <a:lnTo>
                    <a:pt x="27377" y="518453"/>
                  </a:lnTo>
                  <a:cubicBezTo>
                    <a:pt x="20116" y="518453"/>
                    <a:pt x="13153" y="515568"/>
                    <a:pt x="8018" y="510434"/>
                  </a:cubicBezTo>
                  <a:cubicBezTo>
                    <a:pt x="2884" y="505300"/>
                    <a:pt x="0" y="498337"/>
                    <a:pt x="0" y="491076"/>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575603"/>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9419305" y="5871964"/>
            <a:ext cx="218694" cy="21869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240D"/>
            </a:solidFill>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9" name="TextBox 9"/>
          <p:cNvSpPr txBox="1"/>
          <p:nvPr/>
        </p:nvSpPr>
        <p:spPr>
          <a:xfrm>
            <a:off x="773773" y="762000"/>
            <a:ext cx="16740454" cy="1549400"/>
          </a:xfrm>
          <a:prstGeom prst="rect">
            <a:avLst/>
          </a:prstGeom>
        </p:spPr>
        <p:txBody>
          <a:bodyPr lIns="0" tIns="0" rIns="0" bIns="0" rtlCol="0" anchor="t">
            <a:spAutoFit/>
          </a:bodyPr>
          <a:lstStyle/>
          <a:p>
            <a:pPr marL="0" lvl="0" indent="0" algn="l">
              <a:lnSpc>
                <a:spcPts val="5950"/>
              </a:lnSpc>
            </a:pPr>
            <a:r>
              <a:rPr lang="en-US" sz="5000" b="1" spc="-255">
                <a:solidFill>
                  <a:srgbClr val="FFFFFF"/>
                </a:solidFill>
                <a:latin typeface="Poppins Bold"/>
                <a:ea typeface="Poppins Bold"/>
                <a:cs typeface="Poppins Bold"/>
                <a:sym typeface="Poppins Bold"/>
              </a:rPr>
              <a:t>Câu 3:  Khi tham gia hoạt động nhóm, để xây dựng mối quan hệ tốt đẹp, bạn nên làm gì?</a:t>
            </a:r>
          </a:p>
        </p:txBody>
      </p:sp>
      <p:sp>
        <p:nvSpPr>
          <p:cNvPr id="10" name="TextBox 10"/>
          <p:cNvSpPr txBox="1"/>
          <p:nvPr/>
        </p:nvSpPr>
        <p:spPr>
          <a:xfrm>
            <a:off x="1842878" y="3977874"/>
            <a:ext cx="5328968" cy="732440"/>
          </a:xfrm>
          <a:prstGeom prst="rect">
            <a:avLst/>
          </a:prstGeom>
        </p:spPr>
        <p:txBody>
          <a:bodyPr lIns="0" tIns="0" rIns="0" bIns="0" rtlCol="0" anchor="t">
            <a:spAutoFit/>
          </a:bodyPr>
          <a:lstStyle/>
          <a:p>
            <a:pPr algn="l">
              <a:lnSpc>
                <a:spcPts val="2867"/>
              </a:lnSpc>
            </a:pPr>
            <a:r>
              <a:rPr lang="en-US" sz="2048" spc="256">
                <a:solidFill>
                  <a:srgbClr val="AA240D"/>
                </a:solidFill>
                <a:latin typeface="Poppins"/>
                <a:ea typeface="Poppins"/>
                <a:cs typeface="Poppins"/>
                <a:sym typeface="Poppins"/>
              </a:rPr>
              <a:t>POST-SCREENING DISCUSSIONS AND CRITIQUE SESSIONS</a:t>
            </a:r>
          </a:p>
        </p:txBody>
      </p:sp>
      <p:grpSp>
        <p:nvGrpSpPr>
          <p:cNvPr id="11" name="Group 11"/>
          <p:cNvGrpSpPr/>
          <p:nvPr/>
        </p:nvGrpSpPr>
        <p:grpSpPr>
          <a:xfrm>
            <a:off x="1028700" y="2869469"/>
            <a:ext cx="6957323" cy="3002495"/>
            <a:chOff x="0" y="0"/>
            <a:chExt cx="1832381" cy="790781"/>
          </a:xfrm>
        </p:grpSpPr>
        <p:sp>
          <p:nvSpPr>
            <p:cNvPr id="12" name="Freeform 12"/>
            <p:cNvSpPr/>
            <p:nvPr/>
          </p:nvSpPr>
          <p:spPr>
            <a:xfrm>
              <a:off x="0" y="0"/>
              <a:ext cx="1832381" cy="790781"/>
            </a:xfrm>
            <a:custGeom>
              <a:avLst/>
              <a:gdLst/>
              <a:ahLst/>
              <a:cxnLst/>
              <a:rect l="l" t="t" r="r" b="b"/>
              <a:pathLst>
                <a:path w="1832381" h="790781">
                  <a:moveTo>
                    <a:pt x="67879" y="0"/>
                  </a:moveTo>
                  <a:lnTo>
                    <a:pt x="1764502" y="0"/>
                  </a:lnTo>
                  <a:cubicBezTo>
                    <a:pt x="1782505" y="0"/>
                    <a:pt x="1799770" y="7152"/>
                    <a:pt x="1812500" y="19881"/>
                  </a:cubicBezTo>
                  <a:cubicBezTo>
                    <a:pt x="1825230" y="32611"/>
                    <a:pt x="1832381" y="49876"/>
                    <a:pt x="1832381" y="67879"/>
                  </a:cubicBezTo>
                  <a:lnTo>
                    <a:pt x="1832381" y="722901"/>
                  </a:lnTo>
                  <a:cubicBezTo>
                    <a:pt x="1832381" y="740904"/>
                    <a:pt x="1825230" y="758169"/>
                    <a:pt x="1812500" y="770899"/>
                  </a:cubicBezTo>
                  <a:cubicBezTo>
                    <a:pt x="1799770" y="783629"/>
                    <a:pt x="1782505" y="790781"/>
                    <a:pt x="1764502" y="790781"/>
                  </a:cubicBezTo>
                  <a:lnTo>
                    <a:pt x="67879" y="790781"/>
                  </a:lnTo>
                  <a:cubicBezTo>
                    <a:pt x="49876" y="790781"/>
                    <a:pt x="32611" y="783629"/>
                    <a:pt x="19881" y="770899"/>
                  </a:cubicBezTo>
                  <a:cubicBezTo>
                    <a:pt x="7152" y="758169"/>
                    <a:pt x="0" y="740904"/>
                    <a:pt x="0" y="722901"/>
                  </a:cubicBezTo>
                  <a:lnTo>
                    <a:pt x="0" y="67879"/>
                  </a:lnTo>
                  <a:cubicBezTo>
                    <a:pt x="0" y="49876"/>
                    <a:pt x="7152" y="32611"/>
                    <a:pt x="19881" y="19881"/>
                  </a:cubicBezTo>
                  <a:cubicBezTo>
                    <a:pt x="32611" y="7152"/>
                    <a:pt x="49876" y="0"/>
                    <a:pt x="67879" y="0"/>
                  </a:cubicBezTo>
                  <a:close/>
                </a:path>
              </a:pathLst>
            </a:custGeom>
            <a:solidFill>
              <a:srgbClr val="FFFFFF"/>
            </a:solidFill>
          </p:spPr>
          <p:txBody>
            <a:bodyPr/>
            <a:lstStyle/>
            <a:p>
              <a:endParaRPr lang="en-US"/>
            </a:p>
          </p:txBody>
        </p:sp>
        <p:sp>
          <p:nvSpPr>
            <p:cNvPr id="13" name="TextBox 13"/>
            <p:cNvSpPr txBox="1"/>
            <p:nvPr/>
          </p:nvSpPr>
          <p:spPr>
            <a:xfrm>
              <a:off x="0" y="-57150"/>
              <a:ext cx="1832381" cy="847931"/>
            </a:xfrm>
            <a:prstGeom prst="rect">
              <a:avLst/>
            </a:prstGeom>
          </p:spPr>
          <p:txBody>
            <a:bodyPr lIns="50800" tIns="50800" rIns="50800" bIns="50800" rtlCol="0" anchor="ctr"/>
            <a:lstStyle/>
            <a:p>
              <a:pPr algn="ctr">
                <a:lnSpc>
                  <a:spcPts val="3080"/>
                </a:lnSpc>
              </a:pPr>
              <a:endParaRPr/>
            </a:p>
          </p:txBody>
        </p:sp>
      </p:grpSp>
      <p:grpSp>
        <p:nvGrpSpPr>
          <p:cNvPr id="14" name="Group 14"/>
          <p:cNvGrpSpPr/>
          <p:nvPr/>
        </p:nvGrpSpPr>
        <p:grpSpPr>
          <a:xfrm>
            <a:off x="10445600" y="2869469"/>
            <a:ext cx="6813700" cy="3002495"/>
            <a:chOff x="0" y="0"/>
            <a:chExt cx="1794555" cy="790781"/>
          </a:xfrm>
        </p:grpSpPr>
        <p:sp>
          <p:nvSpPr>
            <p:cNvPr id="15" name="Freeform 15"/>
            <p:cNvSpPr/>
            <p:nvPr/>
          </p:nvSpPr>
          <p:spPr>
            <a:xfrm>
              <a:off x="0" y="0"/>
              <a:ext cx="1794555" cy="790781"/>
            </a:xfrm>
            <a:custGeom>
              <a:avLst/>
              <a:gdLst/>
              <a:ahLst/>
              <a:cxnLst/>
              <a:rect l="l" t="t" r="r" b="b"/>
              <a:pathLst>
                <a:path w="1794555" h="790781">
                  <a:moveTo>
                    <a:pt x="69310" y="0"/>
                  </a:moveTo>
                  <a:lnTo>
                    <a:pt x="1725245" y="0"/>
                  </a:lnTo>
                  <a:cubicBezTo>
                    <a:pt x="1763524" y="0"/>
                    <a:pt x="1794555" y="31031"/>
                    <a:pt x="1794555" y="69310"/>
                  </a:cubicBezTo>
                  <a:lnTo>
                    <a:pt x="1794555" y="721471"/>
                  </a:lnTo>
                  <a:cubicBezTo>
                    <a:pt x="1794555" y="759750"/>
                    <a:pt x="1763524" y="790781"/>
                    <a:pt x="1725245" y="790781"/>
                  </a:cubicBezTo>
                  <a:lnTo>
                    <a:pt x="69310" y="790781"/>
                  </a:lnTo>
                  <a:cubicBezTo>
                    <a:pt x="31031" y="790781"/>
                    <a:pt x="0" y="759750"/>
                    <a:pt x="0" y="721471"/>
                  </a:cubicBezTo>
                  <a:lnTo>
                    <a:pt x="0" y="69310"/>
                  </a:lnTo>
                  <a:cubicBezTo>
                    <a:pt x="0" y="31031"/>
                    <a:pt x="31031" y="0"/>
                    <a:pt x="69310" y="0"/>
                  </a:cubicBezTo>
                  <a:close/>
                </a:path>
              </a:pathLst>
            </a:custGeom>
            <a:solidFill>
              <a:srgbClr val="FFFFFF"/>
            </a:solidFill>
          </p:spPr>
          <p:txBody>
            <a:bodyPr/>
            <a:lstStyle/>
            <a:p>
              <a:endParaRPr lang="en-US"/>
            </a:p>
          </p:txBody>
        </p:sp>
        <p:sp>
          <p:nvSpPr>
            <p:cNvPr id="16" name="TextBox 16"/>
            <p:cNvSpPr txBox="1"/>
            <p:nvPr/>
          </p:nvSpPr>
          <p:spPr>
            <a:xfrm>
              <a:off x="0" y="-57150"/>
              <a:ext cx="1794555" cy="847931"/>
            </a:xfrm>
            <a:prstGeom prst="rect">
              <a:avLst/>
            </a:prstGeom>
          </p:spPr>
          <p:txBody>
            <a:bodyPr lIns="50800" tIns="50800" rIns="50800" bIns="50800" rtlCol="0" anchor="ctr"/>
            <a:lstStyle/>
            <a:p>
              <a:pPr algn="ctr">
                <a:lnSpc>
                  <a:spcPts val="3080"/>
                </a:lnSpc>
              </a:pPr>
              <a:endParaRPr/>
            </a:p>
          </p:txBody>
        </p:sp>
      </p:grpSp>
      <p:grpSp>
        <p:nvGrpSpPr>
          <p:cNvPr id="17" name="Group 17"/>
          <p:cNvGrpSpPr/>
          <p:nvPr/>
        </p:nvGrpSpPr>
        <p:grpSpPr>
          <a:xfrm>
            <a:off x="1028700" y="6205339"/>
            <a:ext cx="6957323" cy="3052961"/>
            <a:chOff x="0" y="0"/>
            <a:chExt cx="1832381" cy="804072"/>
          </a:xfrm>
        </p:grpSpPr>
        <p:sp>
          <p:nvSpPr>
            <p:cNvPr id="18" name="Freeform 18"/>
            <p:cNvSpPr/>
            <p:nvPr/>
          </p:nvSpPr>
          <p:spPr>
            <a:xfrm>
              <a:off x="0" y="0"/>
              <a:ext cx="1832381" cy="804072"/>
            </a:xfrm>
            <a:custGeom>
              <a:avLst/>
              <a:gdLst/>
              <a:ahLst/>
              <a:cxnLst/>
              <a:rect l="l" t="t" r="r" b="b"/>
              <a:pathLst>
                <a:path w="1832381" h="804072">
                  <a:moveTo>
                    <a:pt x="67879" y="0"/>
                  </a:moveTo>
                  <a:lnTo>
                    <a:pt x="1764502" y="0"/>
                  </a:lnTo>
                  <a:cubicBezTo>
                    <a:pt x="1782505" y="0"/>
                    <a:pt x="1799770" y="7152"/>
                    <a:pt x="1812500" y="19881"/>
                  </a:cubicBezTo>
                  <a:cubicBezTo>
                    <a:pt x="1825230" y="32611"/>
                    <a:pt x="1832381" y="49876"/>
                    <a:pt x="1832381" y="67879"/>
                  </a:cubicBezTo>
                  <a:lnTo>
                    <a:pt x="1832381" y="736193"/>
                  </a:lnTo>
                  <a:cubicBezTo>
                    <a:pt x="1832381" y="754196"/>
                    <a:pt x="1825230" y="771461"/>
                    <a:pt x="1812500" y="784191"/>
                  </a:cubicBezTo>
                  <a:cubicBezTo>
                    <a:pt x="1799770" y="796920"/>
                    <a:pt x="1782505" y="804072"/>
                    <a:pt x="1764502" y="804072"/>
                  </a:cubicBezTo>
                  <a:lnTo>
                    <a:pt x="67879" y="804072"/>
                  </a:lnTo>
                  <a:cubicBezTo>
                    <a:pt x="49876" y="804072"/>
                    <a:pt x="32611" y="796920"/>
                    <a:pt x="19881" y="784191"/>
                  </a:cubicBezTo>
                  <a:cubicBezTo>
                    <a:pt x="7152" y="771461"/>
                    <a:pt x="0" y="754196"/>
                    <a:pt x="0" y="736193"/>
                  </a:cubicBezTo>
                  <a:lnTo>
                    <a:pt x="0" y="67879"/>
                  </a:lnTo>
                  <a:cubicBezTo>
                    <a:pt x="0" y="49876"/>
                    <a:pt x="7152" y="32611"/>
                    <a:pt x="19881" y="19881"/>
                  </a:cubicBezTo>
                  <a:cubicBezTo>
                    <a:pt x="32611" y="7152"/>
                    <a:pt x="49876" y="0"/>
                    <a:pt x="67879" y="0"/>
                  </a:cubicBezTo>
                  <a:close/>
                </a:path>
              </a:pathLst>
            </a:custGeom>
            <a:solidFill>
              <a:srgbClr val="FFFFFF"/>
            </a:solidFill>
          </p:spPr>
          <p:txBody>
            <a:bodyPr/>
            <a:lstStyle/>
            <a:p>
              <a:endParaRPr lang="en-US"/>
            </a:p>
          </p:txBody>
        </p:sp>
        <p:sp>
          <p:nvSpPr>
            <p:cNvPr id="19" name="TextBox 19"/>
            <p:cNvSpPr txBox="1"/>
            <p:nvPr/>
          </p:nvSpPr>
          <p:spPr>
            <a:xfrm>
              <a:off x="0" y="-57150"/>
              <a:ext cx="1832381" cy="861222"/>
            </a:xfrm>
            <a:prstGeom prst="rect">
              <a:avLst/>
            </a:prstGeom>
          </p:spPr>
          <p:txBody>
            <a:bodyPr lIns="50800" tIns="50800" rIns="50800" bIns="50800" rtlCol="0" anchor="ctr"/>
            <a:lstStyle/>
            <a:p>
              <a:pPr algn="ctr">
                <a:lnSpc>
                  <a:spcPts val="3080"/>
                </a:lnSpc>
              </a:pPr>
              <a:endParaRPr/>
            </a:p>
          </p:txBody>
        </p:sp>
      </p:grpSp>
      <p:grpSp>
        <p:nvGrpSpPr>
          <p:cNvPr id="20" name="Group 20"/>
          <p:cNvGrpSpPr/>
          <p:nvPr/>
        </p:nvGrpSpPr>
        <p:grpSpPr>
          <a:xfrm>
            <a:off x="10445600" y="6205339"/>
            <a:ext cx="6813700" cy="3052961"/>
            <a:chOff x="0" y="0"/>
            <a:chExt cx="1794555" cy="804072"/>
          </a:xfrm>
        </p:grpSpPr>
        <p:sp>
          <p:nvSpPr>
            <p:cNvPr id="21" name="Freeform 21"/>
            <p:cNvSpPr/>
            <p:nvPr/>
          </p:nvSpPr>
          <p:spPr>
            <a:xfrm>
              <a:off x="0" y="0"/>
              <a:ext cx="1794555" cy="804072"/>
            </a:xfrm>
            <a:custGeom>
              <a:avLst/>
              <a:gdLst/>
              <a:ahLst/>
              <a:cxnLst/>
              <a:rect l="l" t="t" r="r" b="b"/>
              <a:pathLst>
                <a:path w="1794555" h="804072">
                  <a:moveTo>
                    <a:pt x="69310" y="0"/>
                  </a:moveTo>
                  <a:lnTo>
                    <a:pt x="1725245" y="0"/>
                  </a:lnTo>
                  <a:cubicBezTo>
                    <a:pt x="1763524" y="0"/>
                    <a:pt x="1794555" y="31031"/>
                    <a:pt x="1794555" y="69310"/>
                  </a:cubicBezTo>
                  <a:lnTo>
                    <a:pt x="1794555" y="734762"/>
                  </a:lnTo>
                  <a:cubicBezTo>
                    <a:pt x="1794555" y="773041"/>
                    <a:pt x="1763524" y="804072"/>
                    <a:pt x="1725245" y="804072"/>
                  </a:cubicBezTo>
                  <a:lnTo>
                    <a:pt x="69310" y="804072"/>
                  </a:lnTo>
                  <a:cubicBezTo>
                    <a:pt x="31031" y="804072"/>
                    <a:pt x="0" y="773041"/>
                    <a:pt x="0" y="734762"/>
                  </a:cubicBezTo>
                  <a:lnTo>
                    <a:pt x="0" y="69310"/>
                  </a:lnTo>
                  <a:cubicBezTo>
                    <a:pt x="0" y="31031"/>
                    <a:pt x="31031" y="0"/>
                    <a:pt x="69310" y="0"/>
                  </a:cubicBezTo>
                  <a:close/>
                </a:path>
              </a:pathLst>
            </a:custGeom>
            <a:solidFill>
              <a:srgbClr val="FFFFFF"/>
            </a:solidFill>
          </p:spPr>
          <p:txBody>
            <a:bodyPr/>
            <a:lstStyle/>
            <a:p>
              <a:endParaRPr lang="en-US"/>
            </a:p>
          </p:txBody>
        </p:sp>
        <p:sp>
          <p:nvSpPr>
            <p:cNvPr id="22" name="TextBox 22"/>
            <p:cNvSpPr txBox="1"/>
            <p:nvPr/>
          </p:nvSpPr>
          <p:spPr>
            <a:xfrm>
              <a:off x="0" y="-57150"/>
              <a:ext cx="1794555" cy="861222"/>
            </a:xfrm>
            <a:prstGeom prst="rect">
              <a:avLst/>
            </a:prstGeom>
          </p:spPr>
          <p:txBody>
            <a:bodyPr lIns="50800" tIns="50800" rIns="50800" bIns="50800" rtlCol="0" anchor="ctr"/>
            <a:lstStyle/>
            <a:p>
              <a:pPr algn="ctr">
                <a:lnSpc>
                  <a:spcPts val="3080"/>
                </a:lnSpc>
              </a:pPr>
              <a:endParaRPr/>
            </a:p>
          </p:txBody>
        </p:sp>
      </p:grpSp>
      <p:sp>
        <p:nvSpPr>
          <p:cNvPr id="23" name="TextBox 23"/>
          <p:cNvSpPr txBox="1"/>
          <p:nvPr/>
        </p:nvSpPr>
        <p:spPr>
          <a:xfrm>
            <a:off x="1028700" y="4002782"/>
            <a:ext cx="6957323" cy="635000"/>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LÀM PHẦN VIỆC CỦA MÌNH</a:t>
            </a:r>
          </a:p>
        </p:txBody>
      </p:sp>
      <p:sp>
        <p:nvSpPr>
          <p:cNvPr id="24" name="TextBox 24"/>
          <p:cNvSpPr txBox="1"/>
          <p:nvPr/>
        </p:nvSpPr>
        <p:spPr>
          <a:xfrm>
            <a:off x="11331276" y="3691267"/>
            <a:ext cx="5185972"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PHÓ MẶC MỌI VIỆC CHO NGƯỜI KHÁC</a:t>
            </a:r>
          </a:p>
        </p:txBody>
      </p:sp>
      <p:sp>
        <p:nvSpPr>
          <p:cNvPr id="25" name="TextBox 25"/>
          <p:cNvSpPr txBox="1"/>
          <p:nvPr/>
        </p:nvSpPr>
        <p:spPr>
          <a:xfrm>
            <a:off x="1028700" y="7052370"/>
            <a:ext cx="6957323"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TRÁNH TRAO ĐỔI Ý KIẾN ĐỂ KHỎI MÂU THUẪN</a:t>
            </a:r>
          </a:p>
        </p:txBody>
      </p:sp>
      <p:sp>
        <p:nvSpPr>
          <p:cNvPr id="26" name="TextBox 26"/>
          <p:cNvSpPr txBox="1"/>
          <p:nvPr/>
        </p:nvSpPr>
        <p:spPr>
          <a:xfrm>
            <a:off x="10445600" y="7052370"/>
            <a:ext cx="6957323"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HỢP TÁC, CHIA SẺ VÀ HỖ TRỢ CÁC THÀNH VIÊN</a:t>
            </a:r>
          </a:p>
        </p:txBody>
      </p:sp>
      <p:grpSp>
        <p:nvGrpSpPr>
          <p:cNvPr id="27" name="Group 27"/>
          <p:cNvGrpSpPr/>
          <p:nvPr/>
        </p:nvGrpSpPr>
        <p:grpSpPr>
          <a:xfrm>
            <a:off x="10373789" y="6205339"/>
            <a:ext cx="6957323" cy="3052961"/>
            <a:chOff x="0" y="0"/>
            <a:chExt cx="1832381" cy="804072"/>
          </a:xfrm>
        </p:grpSpPr>
        <p:sp>
          <p:nvSpPr>
            <p:cNvPr id="28" name="Freeform 28"/>
            <p:cNvSpPr/>
            <p:nvPr/>
          </p:nvSpPr>
          <p:spPr>
            <a:xfrm>
              <a:off x="0" y="0"/>
              <a:ext cx="1832381" cy="804072"/>
            </a:xfrm>
            <a:custGeom>
              <a:avLst/>
              <a:gdLst/>
              <a:ahLst/>
              <a:cxnLst/>
              <a:rect l="l" t="t" r="r" b="b"/>
              <a:pathLst>
                <a:path w="1832381" h="804072">
                  <a:moveTo>
                    <a:pt x="67879" y="0"/>
                  </a:moveTo>
                  <a:lnTo>
                    <a:pt x="1764502" y="0"/>
                  </a:lnTo>
                  <a:cubicBezTo>
                    <a:pt x="1782505" y="0"/>
                    <a:pt x="1799770" y="7152"/>
                    <a:pt x="1812500" y="19881"/>
                  </a:cubicBezTo>
                  <a:cubicBezTo>
                    <a:pt x="1825230" y="32611"/>
                    <a:pt x="1832381" y="49876"/>
                    <a:pt x="1832381" y="67879"/>
                  </a:cubicBezTo>
                  <a:lnTo>
                    <a:pt x="1832381" y="736193"/>
                  </a:lnTo>
                  <a:cubicBezTo>
                    <a:pt x="1832381" y="754196"/>
                    <a:pt x="1825230" y="771461"/>
                    <a:pt x="1812500" y="784191"/>
                  </a:cubicBezTo>
                  <a:cubicBezTo>
                    <a:pt x="1799770" y="796920"/>
                    <a:pt x="1782505" y="804072"/>
                    <a:pt x="1764502" y="804072"/>
                  </a:cubicBezTo>
                  <a:lnTo>
                    <a:pt x="67879" y="804072"/>
                  </a:lnTo>
                  <a:cubicBezTo>
                    <a:pt x="49876" y="804072"/>
                    <a:pt x="32611" y="796920"/>
                    <a:pt x="19881" y="784191"/>
                  </a:cubicBezTo>
                  <a:cubicBezTo>
                    <a:pt x="7152" y="771461"/>
                    <a:pt x="0" y="754196"/>
                    <a:pt x="0" y="736193"/>
                  </a:cubicBezTo>
                  <a:lnTo>
                    <a:pt x="0" y="67879"/>
                  </a:lnTo>
                  <a:cubicBezTo>
                    <a:pt x="0" y="49876"/>
                    <a:pt x="7152" y="32611"/>
                    <a:pt x="19881" y="19881"/>
                  </a:cubicBezTo>
                  <a:cubicBezTo>
                    <a:pt x="32611" y="7152"/>
                    <a:pt x="49876" y="0"/>
                    <a:pt x="67879" y="0"/>
                  </a:cubicBezTo>
                  <a:close/>
                </a:path>
              </a:pathLst>
            </a:custGeom>
            <a:solidFill>
              <a:srgbClr val="5ACF3D">
                <a:alpha val="40000"/>
              </a:srgbClr>
            </a:solidFill>
          </p:spPr>
          <p:txBody>
            <a:bodyPr/>
            <a:lstStyle/>
            <a:p>
              <a:endParaRPr lang="en-US"/>
            </a:p>
          </p:txBody>
        </p:sp>
        <p:sp>
          <p:nvSpPr>
            <p:cNvPr id="29" name="TextBox 29"/>
            <p:cNvSpPr txBox="1"/>
            <p:nvPr/>
          </p:nvSpPr>
          <p:spPr>
            <a:xfrm>
              <a:off x="0" y="-57150"/>
              <a:ext cx="1832381" cy="861222"/>
            </a:xfrm>
            <a:prstGeom prst="rect">
              <a:avLst/>
            </a:prstGeom>
          </p:spPr>
          <p:txBody>
            <a:bodyPr lIns="50800" tIns="50800" rIns="50800" bIns="50800" rtlCol="0" anchor="ctr"/>
            <a:lstStyle/>
            <a:p>
              <a:pPr algn="ctr">
                <a:lnSpc>
                  <a:spcPts val="3080"/>
                </a:lnSpc>
              </a:pPr>
              <a:endParaRPr/>
            </a:p>
          </p:txBody>
        </p:sp>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1968499"/>
            <a:chOff x="0" y="0"/>
            <a:chExt cx="4543291" cy="518453"/>
          </a:xfrm>
        </p:grpSpPr>
        <p:sp>
          <p:nvSpPr>
            <p:cNvPr id="4" name="Freeform 4"/>
            <p:cNvSpPr/>
            <p:nvPr/>
          </p:nvSpPr>
          <p:spPr>
            <a:xfrm>
              <a:off x="0" y="0"/>
              <a:ext cx="4543291" cy="518453"/>
            </a:xfrm>
            <a:custGeom>
              <a:avLst/>
              <a:gdLst/>
              <a:ahLst/>
              <a:cxnLst/>
              <a:rect l="l" t="t" r="r" b="b"/>
              <a:pathLst>
                <a:path w="4543291" h="518453">
                  <a:moveTo>
                    <a:pt x="27377" y="0"/>
                  </a:moveTo>
                  <a:lnTo>
                    <a:pt x="4515914" y="0"/>
                  </a:lnTo>
                  <a:cubicBezTo>
                    <a:pt x="4523175" y="0"/>
                    <a:pt x="4530138" y="2884"/>
                    <a:pt x="4535272" y="8018"/>
                  </a:cubicBezTo>
                  <a:cubicBezTo>
                    <a:pt x="4540407" y="13153"/>
                    <a:pt x="4543291" y="20116"/>
                    <a:pt x="4543291" y="27377"/>
                  </a:cubicBezTo>
                  <a:lnTo>
                    <a:pt x="4543291" y="491076"/>
                  </a:lnTo>
                  <a:cubicBezTo>
                    <a:pt x="4543291" y="506196"/>
                    <a:pt x="4531034" y="518453"/>
                    <a:pt x="4515914" y="518453"/>
                  </a:cubicBezTo>
                  <a:lnTo>
                    <a:pt x="27377" y="518453"/>
                  </a:lnTo>
                  <a:cubicBezTo>
                    <a:pt x="20116" y="518453"/>
                    <a:pt x="13153" y="515568"/>
                    <a:pt x="8018" y="510434"/>
                  </a:cubicBezTo>
                  <a:cubicBezTo>
                    <a:pt x="2884" y="505300"/>
                    <a:pt x="0" y="498337"/>
                    <a:pt x="0" y="491076"/>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575603"/>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9419305" y="5871964"/>
            <a:ext cx="218694" cy="21869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240D"/>
            </a:solidFill>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9" name="TextBox 9"/>
          <p:cNvSpPr txBox="1"/>
          <p:nvPr/>
        </p:nvSpPr>
        <p:spPr>
          <a:xfrm>
            <a:off x="773773" y="762000"/>
            <a:ext cx="16740454" cy="1549400"/>
          </a:xfrm>
          <a:prstGeom prst="rect">
            <a:avLst/>
          </a:prstGeom>
        </p:spPr>
        <p:txBody>
          <a:bodyPr lIns="0" tIns="0" rIns="0" bIns="0" rtlCol="0" anchor="t">
            <a:spAutoFit/>
          </a:bodyPr>
          <a:lstStyle/>
          <a:p>
            <a:pPr marL="0" lvl="0" indent="0" algn="l">
              <a:lnSpc>
                <a:spcPts val="5950"/>
              </a:lnSpc>
            </a:pPr>
            <a:r>
              <a:rPr lang="en-US" sz="5000" b="1" spc="-255">
                <a:solidFill>
                  <a:srgbClr val="FFFFFF"/>
                </a:solidFill>
                <a:latin typeface="Poppins Bold"/>
                <a:ea typeface="Poppins Bold"/>
                <a:cs typeface="Poppins Bold"/>
                <a:sym typeface="Poppins Bold"/>
              </a:rPr>
              <a:t>Câu 4:  Hành động nào sau đây thể hiện tinh thần sẵn sàng giúp đỡ cộng đồng?</a:t>
            </a:r>
          </a:p>
        </p:txBody>
      </p:sp>
      <p:sp>
        <p:nvSpPr>
          <p:cNvPr id="10" name="TextBox 10"/>
          <p:cNvSpPr txBox="1"/>
          <p:nvPr/>
        </p:nvSpPr>
        <p:spPr>
          <a:xfrm>
            <a:off x="1842878" y="3977874"/>
            <a:ext cx="5328968" cy="732440"/>
          </a:xfrm>
          <a:prstGeom prst="rect">
            <a:avLst/>
          </a:prstGeom>
        </p:spPr>
        <p:txBody>
          <a:bodyPr lIns="0" tIns="0" rIns="0" bIns="0" rtlCol="0" anchor="t">
            <a:spAutoFit/>
          </a:bodyPr>
          <a:lstStyle/>
          <a:p>
            <a:pPr algn="l">
              <a:lnSpc>
                <a:spcPts val="2867"/>
              </a:lnSpc>
            </a:pPr>
            <a:r>
              <a:rPr lang="en-US" sz="2048" spc="256">
                <a:solidFill>
                  <a:srgbClr val="AA240D"/>
                </a:solidFill>
                <a:latin typeface="Poppins"/>
                <a:ea typeface="Poppins"/>
                <a:cs typeface="Poppins"/>
                <a:sym typeface="Poppins"/>
              </a:rPr>
              <a:t>POST-SCREENING DISCUSSIONS AND CRITIQUE SESSIONS</a:t>
            </a:r>
          </a:p>
        </p:txBody>
      </p:sp>
      <p:grpSp>
        <p:nvGrpSpPr>
          <p:cNvPr id="11" name="Group 11"/>
          <p:cNvGrpSpPr/>
          <p:nvPr/>
        </p:nvGrpSpPr>
        <p:grpSpPr>
          <a:xfrm>
            <a:off x="1028700" y="2869469"/>
            <a:ext cx="6957323" cy="3002495"/>
            <a:chOff x="0" y="0"/>
            <a:chExt cx="1832381" cy="790781"/>
          </a:xfrm>
        </p:grpSpPr>
        <p:sp>
          <p:nvSpPr>
            <p:cNvPr id="12" name="Freeform 12"/>
            <p:cNvSpPr/>
            <p:nvPr/>
          </p:nvSpPr>
          <p:spPr>
            <a:xfrm>
              <a:off x="0" y="0"/>
              <a:ext cx="1832381" cy="790781"/>
            </a:xfrm>
            <a:custGeom>
              <a:avLst/>
              <a:gdLst/>
              <a:ahLst/>
              <a:cxnLst/>
              <a:rect l="l" t="t" r="r" b="b"/>
              <a:pathLst>
                <a:path w="1832381" h="790781">
                  <a:moveTo>
                    <a:pt x="67879" y="0"/>
                  </a:moveTo>
                  <a:lnTo>
                    <a:pt x="1764502" y="0"/>
                  </a:lnTo>
                  <a:cubicBezTo>
                    <a:pt x="1782505" y="0"/>
                    <a:pt x="1799770" y="7152"/>
                    <a:pt x="1812500" y="19881"/>
                  </a:cubicBezTo>
                  <a:cubicBezTo>
                    <a:pt x="1825230" y="32611"/>
                    <a:pt x="1832381" y="49876"/>
                    <a:pt x="1832381" y="67879"/>
                  </a:cubicBezTo>
                  <a:lnTo>
                    <a:pt x="1832381" y="722901"/>
                  </a:lnTo>
                  <a:cubicBezTo>
                    <a:pt x="1832381" y="740904"/>
                    <a:pt x="1825230" y="758169"/>
                    <a:pt x="1812500" y="770899"/>
                  </a:cubicBezTo>
                  <a:cubicBezTo>
                    <a:pt x="1799770" y="783629"/>
                    <a:pt x="1782505" y="790781"/>
                    <a:pt x="1764502" y="790781"/>
                  </a:cubicBezTo>
                  <a:lnTo>
                    <a:pt x="67879" y="790781"/>
                  </a:lnTo>
                  <a:cubicBezTo>
                    <a:pt x="49876" y="790781"/>
                    <a:pt x="32611" y="783629"/>
                    <a:pt x="19881" y="770899"/>
                  </a:cubicBezTo>
                  <a:cubicBezTo>
                    <a:pt x="7152" y="758169"/>
                    <a:pt x="0" y="740904"/>
                    <a:pt x="0" y="722901"/>
                  </a:cubicBezTo>
                  <a:lnTo>
                    <a:pt x="0" y="67879"/>
                  </a:lnTo>
                  <a:cubicBezTo>
                    <a:pt x="0" y="49876"/>
                    <a:pt x="7152" y="32611"/>
                    <a:pt x="19881" y="19881"/>
                  </a:cubicBezTo>
                  <a:cubicBezTo>
                    <a:pt x="32611" y="7152"/>
                    <a:pt x="49876" y="0"/>
                    <a:pt x="67879" y="0"/>
                  </a:cubicBezTo>
                  <a:close/>
                </a:path>
              </a:pathLst>
            </a:custGeom>
            <a:solidFill>
              <a:srgbClr val="FFFFFF"/>
            </a:solidFill>
          </p:spPr>
          <p:txBody>
            <a:bodyPr/>
            <a:lstStyle/>
            <a:p>
              <a:endParaRPr lang="en-US"/>
            </a:p>
          </p:txBody>
        </p:sp>
        <p:sp>
          <p:nvSpPr>
            <p:cNvPr id="13" name="TextBox 13"/>
            <p:cNvSpPr txBox="1"/>
            <p:nvPr/>
          </p:nvSpPr>
          <p:spPr>
            <a:xfrm>
              <a:off x="0" y="-57150"/>
              <a:ext cx="1832381" cy="847931"/>
            </a:xfrm>
            <a:prstGeom prst="rect">
              <a:avLst/>
            </a:prstGeom>
          </p:spPr>
          <p:txBody>
            <a:bodyPr lIns="50800" tIns="50800" rIns="50800" bIns="50800" rtlCol="0" anchor="ctr"/>
            <a:lstStyle/>
            <a:p>
              <a:pPr algn="ctr">
                <a:lnSpc>
                  <a:spcPts val="3080"/>
                </a:lnSpc>
              </a:pPr>
              <a:endParaRPr/>
            </a:p>
          </p:txBody>
        </p:sp>
      </p:grpSp>
      <p:grpSp>
        <p:nvGrpSpPr>
          <p:cNvPr id="14" name="Group 14"/>
          <p:cNvGrpSpPr/>
          <p:nvPr/>
        </p:nvGrpSpPr>
        <p:grpSpPr>
          <a:xfrm>
            <a:off x="10445600" y="2869469"/>
            <a:ext cx="6813700" cy="3002495"/>
            <a:chOff x="0" y="0"/>
            <a:chExt cx="1794555" cy="790781"/>
          </a:xfrm>
        </p:grpSpPr>
        <p:sp>
          <p:nvSpPr>
            <p:cNvPr id="15" name="Freeform 15"/>
            <p:cNvSpPr/>
            <p:nvPr/>
          </p:nvSpPr>
          <p:spPr>
            <a:xfrm>
              <a:off x="0" y="0"/>
              <a:ext cx="1794555" cy="790781"/>
            </a:xfrm>
            <a:custGeom>
              <a:avLst/>
              <a:gdLst/>
              <a:ahLst/>
              <a:cxnLst/>
              <a:rect l="l" t="t" r="r" b="b"/>
              <a:pathLst>
                <a:path w="1794555" h="790781">
                  <a:moveTo>
                    <a:pt x="69310" y="0"/>
                  </a:moveTo>
                  <a:lnTo>
                    <a:pt x="1725245" y="0"/>
                  </a:lnTo>
                  <a:cubicBezTo>
                    <a:pt x="1763524" y="0"/>
                    <a:pt x="1794555" y="31031"/>
                    <a:pt x="1794555" y="69310"/>
                  </a:cubicBezTo>
                  <a:lnTo>
                    <a:pt x="1794555" y="721471"/>
                  </a:lnTo>
                  <a:cubicBezTo>
                    <a:pt x="1794555" y="759750"/>
                    <a:pt x="1763524" y="790781"/>
                    <a:pt x="1725245" y="790781"/>
                  </a:cubicBezTo>
                  <a:lnTo>
                    <a:pt x="69310" y="790781"/>
                  </a:lnTo>
                  <a:cubicBezTo>
                    <a:pt x="31031" y="790781"/>
                    <a:pt x="0" y="759750"/>
                    <a:pt x="0" y="721471"/>
                  </a:cubicBezTo>
                  <a:lnTo>
                    <a:pt x="0" y="69310"/>
                  </a:lnTo>
                  <a:cubicBezTo>
                    <a:pt x="0" y="31031"/>
                    <a:pt x="31031" y="0"/>
                    <a:pt x="69310" y="0"/>
                  </a:cubicBezTo>
                  <a:close/>
                </a:path>
              </a:pathLst>
            </a:custGeom>
            <a:solidFill>
              <a:srgbClr val="FFFFFF"/>
            </a:solidFill>
          </p:spPr>
          <p:txBody>
            <a:bodyPr/>
            <a:lstStyle/>
            <a:p>
              <a:endParaRPr lang="en-US"/>
            </a:p>
          </p:txBody>
        </p:sp>
        <p:sp>
          <p:nvSpPr>
            <p:cNvPr id="16" name="TextBox 16"/>
            <p:cNvSpPr txBox="1"/>
            <p:nvPr/>
          </p:nvSpPr>
          <p:spPr>
            <a:xfrm>
              <a:off x="0" y="-57150"/>
              <a:ext cx="1794555" cy="847931"/>
            </a:xfrm>
            <a:prstGeom prst="rect">
              <a:avLst/>
            </a:prstGeom>
          </p:spPr>
          <p:txBody>
            <a:bodyPr lIns="50800" tIns="50800" rIns="50800" bIns="50800" rtlCol="0" anchor="ctr"/>
            <a:lstStyle/>
            <a:p>
              <a:pPr algn="ctr">
                <a:lnSpc>
                  <a:spcPts val="3080"/>
                </a:lnSpc>
              </a:pPr>
              <a:endParaRPr/>
            </a:p>
          </p:txBody>
        </p:sp>
      </p:grpSp>
      <p:grpSp>
        <p:nvGrpSpPr>
          <p:cNvPr id="17" name="Group 17"/>
          <p:cNvGrpSpPr/>
          <p:nvPr/>
        </p:nvGrpSpPr>
        <p:grpSpPr>
          <a:xfrm>
            <a:off x="1028700" y="6205339"/>
            <a:ext cx="6957323" cy="3052961"/>
            <a:chOff x="0" y="0"/>
            <a:chExt cx="1832381" cy="804072"/>
          </a:xfrm>
        </p:grpSpPr>
        <p:sp>
          <p:nvSpPr>
            <p:cNvPr id="18" name="Freeform 18"/>
            <p:cNvSpPr/>
            <p:nvPr/>
          </p:nvSpPr>
          <p:spPr>
            <a:xfrm>
              <a:off x="0" y="0"/>
              <a:ext cx="1832381" cy="804072"/>
            </a:xfrm>
            <a:custGeom>
              <a:avLst/>
              <a:gdLst/>
              <a:ahLst/>
              <a:cxnLst/>
              <a:rect l="l" t="t" r="r" b="b"/>
              <a:pathLst>
                <a:path w="1832381" h="804072">
                  <a:moveTo>
                    <a:pt x="67879" y="0"/>
                  </a:moveTo>
                  <a:lnTo>
                    <a:pt x="1764502" y="0"/>
                  </a:lnTo>
                  <a:cubicBezTo>
                    <a:pt x="1782505" y="0"/>
                    <a:pt x="1799770" y="7152"/>
                    <a:pt x="1812500" y="19881"/>
                  </a:cubicBezTo>
                  <a:cubicBezTo>
                    <a:pt x="1825230" y="32611"/>
                    <a:pt x="1832381" y="49876"/>
                    <a:pt x="1832381" y="67879"/>
                  </a:cubicBezTo>
                  <a:lnTo>
                    <a:pt x="1832381" y="736193"/>
                  </a:lnTo>
                  <a:cubicBezTo>
                    <a:pt x="1832381" y="754196"/>
                    <a:pt x="1825230" y="771461"/>
                    <a:pt x="1812500" y="784191"/>
                  </a:cubicBezTo>
                  <a:cubicBezTo>
                    <a:pt x="1799770" y="796920"/>
                    <a:pt x="1782505" y="804072"/>
                    <a:pt x="1764502" y="804072"/>
                  </a:cubicBezTo>
                  <a:lnTo>
                    <a:pt x="67879" y="804072"/>
                  </a:lnTo>
                  <a:cubicBezTo>
                    <a:pt x="49876" y="804072"/>
                    <a:pt x="32611" y="796920"/>
                    <a:pt x="19881" y="784191"/>
                  </a:cubicBezTo>
                  <a:cubicBezTo>
                    <a:pt x="7152" y="771461"/>
                    <a:pt x="0" y="754196"/>
                    <a:pt x="0" y="736193"/>
                  </a:cubicBezTo>
                  <a:lnTo>
                    <a:pt x="0" y="67879"/>
                  </a:lnTo>
                  <a:cubicBezTo>
                    <a:pt x="0" y="49876"/>
                    <a:pt x="7152" y="32611"/>
                    <a:pt x="19881" y="19881"/>
                  </a:cubicBezTo>
                  <a:cubicBezTo>
                    <a:pt x="32611" y="7152"/>
                    <a:pt x="49876" y="0"/>
                    <a:pt x="67879" y="0"/>
                  </a:cubicBezTo>
                  <a:close/>
                </a:path>
              </a:pathLst>
            </a:custGeom>
            <a:solidFill>
              <a:srgbClr val="FFFFFF"/>
            </a:solidFill>
          </p:spPr>
          <p:txBody>
            <a:bodyPr/>
            <a:lstStyle/>
            <a:p>
              <a:endParaRPr lang="en-US"/>
            </a:p>
          </p:txBody>
        </p:sp>
        <p:sp>
          <p:nvSpPr>
            <p:cNvPr id="19" name="TextBox 19"/>
            <p:cNvSpPr txBox="1"/>
            <p:nvPr/>
          </p:nvSpPr>
          <p:spPr>
            <a:xfrm>
              <a:off x="0" y="-57150"/>
              <a:ext cx="1832381" cy="861222"/>
            </a:xfrm>
            <a:prstGeom prst="rect">
              <a:avLst/>
            </a:prstGeom>
          </p:spPr>
          <p:txBody>
            <a:bodyPr lIns="50800" tIns="50800" rIns="50800" bIns="50800" rtlCol="0" anchor="ctr"/>
            <a:lstStyle/>
            <a:p>
              <a:pPr algn="ctr">
                <a:lnSpc>
                  <a:spcPts val="3080"/>
                </a:lnSpc>
              </a:pPr>
              <a:endParaRPr/>
            </a:p>
          </p:txBody>
        </p:sp>
      </p:grpSp>
      <p:grpSp>
        <p:nvGrpSpPr>
          <p:cNvPr id="20" name="Group 20"/>
          <p:cNvGrpSpPr/>
          <p:nvPr/>
        </p:nvGrpSpPr>
        <p:grpSpPr>
          <a:xfrm>
            <a:off x="10445600" y="6205339"/>
            <a:ext cx="6813700" cy="3052961"/>
            <a:chOff x="0" y="0"/>
            <a:chExt cx="1794555" cy="804072"/>
          </a:xfrm>
        </p:grpSpPr>
        <p:sp>
          <p:nvSpPr>
            <p:cNvPr id="21" name="Freeform 21"/>
            <p:cNvSpPr/>
            <p:nvPr/>
          </p:nvSpPr>
          <p:spPr>
            <a:xfrm>
              <a:off x="0" y="0"/>
              <a:ext cx="1794555" cy="804072"/>
            </a:xfrm>
            <a:custGeom>
              <a:avLst/>
              <a:gdLst/>
              <a:ahLst/>
              <a:cxnLst/>
              <a:rect l="l" t="t" r="r" b="b"/>
              <a:pathLst>
                <a:path w="1794555" h="804072">
                  <a:moveTo>
                    <a:pt x="69310" y="0"/>
                  </a:moveTo>
                  <a:lnTo>
                    <a:pt x="1725245" y="0"/>
                  </a:lnTo>
                  <a:cubicBezTo>
                    <a:pt x="1763524" y="0"/>
                    <a:pt x="1794555" y="31031"/>
                    <a:pt x="1794555" y="69310"/>
                  </a:cubicBezTo>
                  <a:lnTo>
                    <a:pt x="1794555" y="734762"/>
                  </a:lnTo>
                  <a:cubicBezTo>
                    <a:pt x="1794555" y="773041"/>
                    <a:pt x="1763524" y="804072"/>
                    <a:pt x="1725245" y="804072"/>
                  </a:cubicBezTo>
                  <a:lnTo>
                    <a:pt x="69310" y="804072"/>
                  </a:lnTo>
                  <a:cubicBezTo>
                    <a:pt x="31031" y="804072"/>
                    <a:pt x="0" y="773041"/>
                    <a:pt x="0" y="734762"/>
                  </a:cubicBezTo>
                  <a:lnTo>
                    <a:pt x="0" y="69310"/>
                  </a:lnTo>
                  <a:cubicBezTo>
                    <a:pt x="0" y="31031"/>
                    <a:pt x="31031" y="0"/>
                    <a:pt x="69310" y="0"/>
                  </a:cubicBezTo>
                  <a:close/>
                </a:path>
              </a:pathLst>
            </a:custGeom>
            <a:solidFill>
              <a:srgbClr val="FFFFFF"/>
            </a:solidFill>
          </p:spPr>
          <p:txBody>
            <a:bodyPr/>
            <a:lstStyle/>
            <a:p>
              <a:endParaRPr lang="en-US"/>
            </a:p>
          </p:txBody>
        </p:sp>
        <p:sp>
          <p:nvSpPr>
            <p:cNvPr id="22" name="TextBox 22"/>
            <p:cNvSpPr txBox="1"/>
            <p:nvPr/>
          </p:nvSpPr>
          <p:spPr>
            <a:xfrm>
              <a:off x="0" y="-57150"/>
              <a:ext cx="1794555" cy="861222"/>
            </a:xfrm>
            <a:prstGeom prst="rect">
              <a:avLst/>
            </a:prstGeom>
          </p:spPr>
          <p:txBody>
            <a:bodyPr lIns="50800" tIns="50800" rIns="50800" bIns="50800" rtlCol="0" anchor="ctr"/>
            <a:lstStyle/>
            <a:p>
              <a:pPr algn="ctr">
                <a:lnSpc>
                  <a:spcPts val="3080"/>
                </a:lnSpc>
              </a:pPr>
              <a:endParaRPr/>
            </a:p>
          </p:txBody>
        </p:sp>
      </p:grpSp>
      <p:sp>
        <p:nvSpPr>
          <p:cNvPr id="23" name="TextBox 23"/>
          <p:cNvSpPr txBox="1"/>
          <p:nvPr/>
        </p:nvSpPr>
        <p:spPr>
          <a:xfrm>
            <a:off x="1412008" y="3691267"/>
            <a:ext cx="6190706"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CHỈ GIÚP ĐỠ KHI ĐƯỢC YÊU CẦU</a:t>
            </a:r>
          </a:p>
        </p:txBody>
      </p:sp>
      <p:sp>
        <p:nvSpPr>
          <p:cNvPr id="24" name="TextBox 24"/>
          <p:cNvSpPr txBox="1"/>
          <p:nvPr/>
        </p:nvSpPr>
        <p:spPr>
          <a:xfrm>
            <a:off x="10900407" y="3693220"/>
            <a:ext cx="6047710"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ĐỨNG NGOÀI CÁC HOẠT ĐỘNG CHUNG</a:t>
            </a:r>
          </a:p>
        </p:txBody>
      </p:sp>
      <p:sp>
        <p:nvSpPr>
          <p:cNvPr id="25" name="TextBox 25"/>
          <p:cNvSpPr txBox="1"/>
          <p:nvPr/>
        </p:nvSpPr>
        <p:spPr>
          <a:xfrm>
            <a:off x="1028700" y="7052370"/>
            <a:ext cx="6957323"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CHỈ QUAN TÂM ĐẾN LỢI ÍCH CÁ NHÂN</a:t>
            </a:r>
          </a:p>
        </p:txBody>
      </p:sp>
      <p:sp>
        <p:nvSpPr>
          <p:cNvPr id="26" name="TextBox 26"/>
          <p:cNvSpPr txBox="1"/>
          <p:nvPr/>
        </p:nvSpPr>
        <p:spPr>
          <a:xfrm>
            <a:off x="10445600" y="6742807"/>
            <a:ext cx="6957323" cy="1873250"/>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THAM GIA CÁC HOẠT ĐỘNG THIỆN NGUYỆN PHÙ HỢP KHẢ NĂNG</a:t>
            </a:r>
          </a:p>
        </p:txBody>
      </p:sp>
      <p:grpSp>
        <p:nvGrpSpPr>
          <p:cNvPr id="27" name="Group 27"/>
          <p:cNvGrpSpPr/>
          <p:nvPr/>
        </p:nvGrpSpPr>
        <p:grpSpPr>
          <a:xfrm>
            <a:off x="10373789" y="6205339"/>
            <a:ext cx="6957323" cy="3052961"/>
            <a:chOff x="0" y="0"/>
            <a:chExt cx="1832381" cy="804072"/>
          </a:xfrm>
        </p:grpSpPr>
        <p:sp>
          <p:nvSpPr>
            <p:cNvPr id="28" name="Freeform 28"/>
            <p:cNvSpPr/>
            <p:nvPr/>
          </p:nvSpPr>
          <p:spPr>
            <a:xfrm>
              <a:off x="0" y="0"/>
              <a:ext cx="1832381" cy="804072"/>
            </a:xfrm>
            <a:custGeom>
              <a:avLst/>
              <a:gdLst/>
              <a:ahLst/>
              <a:cxnLst/>
              <a:rect l="l" t="t" r="r" b="b"/>
              <a:pathLst>
                <a:path w="1832381" h="804072">
                  <a:moveTo>
                    <a:pt x="67879" y="0"/>
                  </a:moveTo>
                  <a:lnTo>
                    <a:pt x="1764502" y="0"/>
                  </a:lnTo>
                  <a:cubicBezTo>
                    <a:pt x="1782505" y="0"/>
                    <a:pt x="1799770" y="7152"/>
                    <a:pt x="1812500" y="19881"/>
                  </a:cubicBezTo>
                  <a:cubicBezTo>
                    <a:pt x="1825230" y="32611"/>
                    <a:pt x="1832381" y="49876"/>
                    <a:pt x="1832381" y="67879"/>
                  </a:cubicBezTo>
                  <a:lnTo>
                    <a:pt x="1832381" y="736193"/>
                  </a:lnTo>
                  <a:cubicBezTo>
                    <a:pt x="1832381" y="754196"/>
                    <a:pt x="1825230" y="771461"/>
                    <a:pt x="1812500" y="784191"/>
                  </a:cubicBezTo>
                  <a:cubicBezTo>
                    <a:pt x="1799770" y="796920"/>
                    <a:pt x="1782505" y="804072"/>
                    <a:pt x="1764502" y="804072"/>
                  </a:cubicBezTo>
                  <a:lnTo>
                    <a:pt x="67879" y="804072"/>
                  </a:lnTo>
                  <a:cubicBezTo>
                    <a:pt x="49876" y="804072"/>
                    <a:pt x="32611" y="796920"/>
                    <a:pt x="19881" y="784191"/>
                  </a:cubicBezTo>
                  <a:cubicBezTo>
                    <a:pt x="7152" y="771461"/>
                    <a:pt x="0" y="754196"/>
                    <a:pt x="0" y="736193"/>
                  </a:cubicBezTo>
                  <a:lnTo>
                    <a:pt x="0" y="67879"/>
                  </a:lnTo>
                  <a:cubicBezTo>
                    <a:pt x="0" y="49876"/>
                    <a:pt x="7152" y="32611"/>
                    <a:pt x="19881" y="19881"/>
                  </a:cubicBezTo>
                  <a:cubicBezTo>
                    <a:pt x="32611" y="7152"/>
                    <a:pt x="49876" y="0"/>
                    <a:pt x="67879" y="0"/>
                  </a:cubicBezTo>
                  <a:close/>
                </a:path>
              </a:pathLst>
            </a:custGeom>
            <a:solidFill>
              <a:srgbClr val="5ACF3D">
                <a:alpha val="40000"/>
              </a:srgbClr>
            </a:solidFill>
          </p:spPr>
          <p:txBody>
            <a:bodyPr/>
            <a:lstStyle/>
            <a:p>
              <a:endParaRPr lang="en-US"/>
            </a:p>
          </p:txBody>
        </p:sp>
        <p:sp>
          <p:nvSpPr>
            <p:cNvPr id="29" name="TextBox 29"/>
            <p:cNvSpPr txBox="1"/>
            <p:nvPr/>
          </p:nvSpPr>
          <p:spPr>
            <a:xfrm>
              <a:off x="0" y="-57150"/>
              <a:ext cx="1832381" cy="861222"/>
            </a:xfrm>
            <a:prstGeom prst="rect">
              <a:avLst/>
            </a:prstGeom>
          </p:spPr>
          <p:txBody>
            <a:bodyPr lIns="50800" tIns="50800" rIns="50800" bIns="50800" rtlCol="0" anchor="ctr"/>
            <a:lstStyle/>
            <a:p>
              <a:pPr algn="ctr">
                <a:lnSpc>
                  <a:spcPts val="3080"/>
                </a:lnSpc>
              </a:pPr>
              <a:endParaRPr/>
            </a:p>
          </p:txBody>
        </p:sp>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1968499"/>
            <a:chOff x="0" y="0"/>
            <a:chExt cx="4543291" cy="518453"/>
          </a:xfrm>
        </p:grpSpPr>
        <p:sp>
          <p:nvSpPr>
            <p:cNvPr id="4" name="Freeform 4"/>
            <p:cNvSpPr/>
            <p:nvPr/>
          </p:nvSpPr>
          <p:spPr>
            <a:xfrm>
              <a:off x="0" y="0"/>
              <a:ext cx="4543291" cy="518453"/>
            </a:xfrm>
            <a:custGeom>
              <a:avLst/>
              <a:gdLst/>
              <a:ahLst/>
              <a:cxnLst/>
              <a:rect l="l" t="t" r="r" b="b"/>
              <a:pathLst>
                <a:path w="4543291" h="518453">
                  <a:moveTo>
                    <a:pt x="27377" y="0"/>
                  </a:moveTo>
                  <a:lnTo>
                    <a:pt x="4515914" y="0"/>
                  </a:lnTo>
                  <a:cubicBezTo>
                    <a:pt x="4523175" y="0"/>
                    <a:pt x="4530138" y="2884"/>
                    <a:pt x="4535272" y="8018"/>
                  </a:cubicBezTo>
                  <a:cubicBezTo>
                    <a:pt x="4540407" y="13153"/>
                    <a:pt x="4543291" y="20116"/>
                    <a:pt x="4543291" y="27377"/>
                  </a:cubicBezTo>
                  <a:lnTo>
                    <a:pt x="4543291" y="491076"/>
                  </a:lnTo>
                  <a:cubicBezTo>
                    <a:pt x="4543291" y="506196"/>
                    <a:pt x="4531034" y="518453"/>
                    <a:pt x="4515914" y="518453"/>
                  </a:cubicBezTo>
                  <a:lnTo>
                    <a:pt x="27377" y="518453"/>
                  </a:lnTo>
                  <a:cubicBezTo>
                    <a:pt x="20116" y="518453"/>
                    <a:pt x="13153" y="515568"/>
                    <a:pt x="8018" y="510434"/>
                  </a:cubicBezTo>
                  <a:cubicBezTo>
                    <a:pt x="2884" y="505300"/>
                    <a:pt x="0" y="498337"/>
                    <a:pt x="0" y="491076"/>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575603"/>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9419305" y="5871964"/>
            <a:ext cx="218694" cy="21869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240D"/>
            </a:solidFill>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9" name="TextBox 9"/>
          <p:cNvSpPr txBox="1"/>
          <p:nvPr/>
        </p:nvSpPr>
        <p:spPr>
          <a:xfrm>
            <a:off x="773773" y="762000"/>
            <a:ext cx="16740454" cy="1549400"/>
          </a:xfrm>
          <a:prstGeom prst="rect">
            <a:avLst/>
          </a:prstGeom>
        </p:spPr>
        <p:txBody>
          <a:bodyPr lIns="0" tIns="0" rIns="0" bIns="0" rtlCol="0" anchor="t">
            <a:spAutoFit/>
          </a:bodyPr>
          <a:lstStyle/>
          <a:p>
            <a:pPr marL="0" lvl="0" indent="0" algn="l">
              <a:lnSpc>
                <a:spcPts val="5950"/>
              </a:lnSpc>
            </a:pPr>
            <a:r>
              <a:rPr lang="en-US" sz="5000" b="1" spc="-255">
                <a:solidFill>
                  <a:srgbClr val="FFFFFF"/>
                </a:solidFill>
                <a:latin typeface="Poppins Bold"/>
                <a:ea typeface="Poppins Bold"/>
                <a:cs typeface="Poppins Bold"/>
                <a:sym typeface="Poppins Bold"/>
              </a:rPr>
              <a:t>Câu 5:  Vì sao cần chủ động xây dựng các mối quan hệ xã hội?</a:t>
            </a:r>
          </a:p>
        </p:txBody>
      </p:sp>
      <p:sp>
        <p:nvSpPr>
          <p:cNvPr id="10" name="TextBox 10"/>
          <p:cNvSpPr txBox="1"/>
          <p:nvPr/>
        </p:nvSpPr>
        <p:spPr>
          <a:xfrm>
            <a:off x="1842878" y="3977874"/>
            <a:ext cx="5328968" cy="732440"/>
          </a:xfrm>
          <a:prstGeom prst="rect">
            <a:avLst/>
          </a:prstGeom>
        </p:spPr>
        <p:txBody>
          <a:bodyPr lIns="0" tIns="0" rIns="0" bIns="0" rtlCol="0" anchor="t">
            <a:spAutoFit/>
          </a:bodyPr>
          <a:lstStyle/>
          <a:p>
            <a:pPr algn="l">
              <a:lnSpc>
                <a:spcPts val="2867"/>
              </a:lnSpc>
            </a:pPr>
            <a:r>
              <a:rPr lang="en-US" sz="2048" spc="256">
                <a:solidFill>
                  <a:srgbClr val="AA240D"/>
                </a:solidFill>
                <a:latin typeface="Poppins"/>
                <a:ea typeface="Poppins"/>
                <a:cs typeface="Poppins"/>
                <a:sym typeface="Poppins"/>
              </a:rPr>
              <a:t>POST-SCREENING DISCUSSIONS AND CRITIQUE SESSIONS</a:t>
            </a:r>
          </a:p>
        </p:txBody>
      </p:sp>
      <p:grpSp>
        <p:nvGrpSpPr>
          <p:cNvPr id="11" name="Group 11"/>
          <p:cNvGrpSpPr/>
          <p:nvPr/>
        </p:nvGrpSpPr>
        <p:grpSpPr>
          <a:xfrm>
            <a:off x="1028700" y="2869469"/>
            <a:ext cx="6957323" cy="3002495"/>
            <a:chOff x="0" y="0"/>
            <a:chExt cx="1832381" cy="790781"/>
          </a:xfrm>
        </p:grpSpPr>
        <p:sp>
          <p:nvSpPr>
            <p:cNvPr id="12" name="Freeform 12"/>
            <p:cNvSpPr/>
            <p:nvPr/>
          </p:nvSpPr>
          <p:spPr>
            <a:xfrm>
              <a:off x="0" y="0"/>
              <a:ext cx="1832381" cy="790781"/>
            </a:xfrm>
            <a:custGeom>
              <a:avLst/>
              <a:gdLst/>
              <a:ahLst/>
              <a:cxnLst/>
              <a:rect l="l" t="t" r="r" b="b"/>
              <a:pathLst>
                <a:path w="1832381" h="790781">
                  <a:moveTo>
                    <a:pt x="67879" y="0"/>
                  </a:moveTo>
                  <a:lnTo>
                    <a:pt x="1764502" y="0"/>
                  </a:lnTo>
                  <a:cubicBezTo>
                    <a:pt x="1782505" y="0"/>
                    <a:pt x="1799770" y="7152"/>
                    <a:pt x="1812500" y="19881"/>
                  </a:cubicBezTo>
                  <a:cubicBezTo>
                    <a:pt x="1825230" y="32611"/>
                    <a:pt x="1832381" y="49876"/>
                    <a:pt x="1832381" y="67879"/>
                  </a:cubicBezTo>
                  <a:lnTo>
                    <a:pt x="1832381" y="722901"/>
                  </a:lnTo>
                  <a:cubicBezTo>
                    <a:pt x="1832381" y="740904"/>
                    <a:pt x="1825230" y="758169"/>
                    <a:pt x="1812500" y="770899"/>
                  </a:cubicBezTo>
                  <a:cubicBezTo>
                    <a:pt x="1799770" y="783629"/>
                    <a:pt x="1782505" y="790781"/>
                    <a:pt x="1764502" y="790781"/>
                  </a:cubicBezTo>
                  <a:lnTo>
                    <a:pt x="67879" y="790781"/>
                  </a:lnTo>
                  <a:cubicBezTo>
                    <a:pt x="49876" y="790781"/>
                    <a:pt x="32611" y="783629"/>
                    <a:pt x="19881" y="770899"/>
                  </a:cubicBezTo>
                  <a:cubicBezTo>
                    <a:pt x="7152" y="758169"/>
                    <a:pt x="0" y="740904"/>
                    <a:pt x="0" y="722901"/>
                  </a:cubicBezTo>
                  <a:lnTo>
                    <a:pt x="0" y="67879"/>
                  </a:lnTo>
                  <a:cubicBezTo>
                    <a:pt x="0" y="49876"/>
                    <a:pt x="7152" y="32611"/>
                    <a:pt x="19881" y="19881"/>
                  </a:cubicBezTo>
                  <a:cubicBezTo>
                    <a:pt x="32611" y="7152"/>
                    <a:pt x="49876" y="0"/>
                    <a:pt x="67879" y="0"/>
                  </a:cubicBezTo>
                  <a:close/>
                </a:path>
              </a:pathLst>
            </a:custGeom>
            <a:solidFill>
              <a:srgbClr val="FFFFFF"/>
            </a:solidFill>
          </p:spPr>
          <p:txBody>
            <a:bodyPr/>
            <a:lstStyle/>
            <a:p>
              <a:endParaRPr lang="en-US"/>
            </a:p>
          </p:txBody>
        </p:sp>
        <p:sp>
          <p:nvSpPr>
            <p:cNvPr id="13" name="TextBox 13"/>
            <p:cNvSpPr txBox="1"/>
            <p:nvPr/>
          </p:nvSpPr>
          <p:spPr>
            <a:xfrm>
              <a:off x="0" y="-57150"/>
              <a:ext cx="1832381" cy="847931"/>
            </a:xfrm>
            <a:prstGeom prst="rect">
              <a:avLst/>
            </a:prstGeom>
          </p:spPr>
          <p:txBody>
            <a:bodyPr lIns="50800" tIns="50800" rIns="50800" bIns="50800" rtlCol="0" anchor="ctr"/>
            <a:lstStyle/>
            <a:p>
              <a:pPr algn="ctr">
                <a:lnSpc>
                  <a:spcPts val="3080"/>
                </a:lnSpc>
              </a:pPr>
              <a:endParaRPr/>
            </a:p>
          </p:txBody>
        </p:sp>
      </p:grpSp>
      <p:grpSp>
        <p:nvGrpSpPr>
          <p:cNvPr id="14" name="Group 14"/>
          <p:cNvGrpSpPr/>
          <p:nvPr/>
        </p:nvGrpSpPr>
        <p:grpSpPr>
          <a:xfrm>
            <a:off x="10445600" y="2869469"/>
            <a:ext cx="6813700" cy="3002495"/>
            <a:chOff x="0" y="0"/>
            <a:chExt cx="1794555" cy="790781"/>
          </a:xfrm>
        </p:grpSpPr>
        <p:sp>
          <p:nvSpPr>
            <p:cNvPr id="15" name="Freeform 15"/>
            <p:cNvSpPr/>
            <p:nvPr/>
          </p:nvSpPr>
          <p:spPr>
            <a:xfrm>
              <a:off x="0" y="0"/>
              <a:ext cx="1794555" cy="790781"/>
            </a:xfrm>
            <a:custGeom>
              <a:avLst/>
              <a:gdLst/>
              <a:ahLst/>
              <a:cxnLst/>
              <a:rect l="l" t="t" r="r" b="b"/>
              <a:pathLst>
                <a:path w="1794555" h="790781">
                  <a:moveTo>
                    <a:pt x="69310" y="0"/>
                  </a:moveTo>
                  <a:lnTo>
                    <a:pt x="1725245" y="0"/>
                  </a:lnTo>
                  <a:cubicBezTo>
                    <a:pt x="1763524" y="0"/>
                    <a:pt x="1794555" y="31031"/>
                    <a:pt x="1794555" y="69310"/>
                  </a:cubicBezTo>
                  <a:lnTo>
                    <a:pt x="1794555" y="721471"/>
                  </a:lnTo>
                  <a:cubicBezTo>
                    <a:pt x="1794555" y="759750"/>
                    <a:pt x="1763524" y="790781"/>
                    <a:pt x="1725245" y="790781"/>
                  </a:cubicBezTo>
                  <a:lnTo>
                    <a:pt x="69310" y="790781"/>
                  </a:lnTo>
                  <a:cubicBezTo>
                    <a:pt x="31031" y="790781"/>
                    <a:pt x="0" y="759750"/>
                    <a:pt x="0" y="721471"/>
                  </a:cubicBezTo>
                  <a:lnTo>
                    <a:pt x="0" y="69310"/>
                  </a:lnTo>
                  <a:cubicBezTo>
                    <a:pt x="0" y="31031"/>
                    <a:pt x="31031" y="0"/>
                    <a:pt x="69310" y="0"/>
                  </a:cubicBezTo>
                  <a:close/>
                </a:path>
              </a:pathLst>
            </a:custGeom>
            <a:solidFill>
              <a:srgbClr val="FFFFFF"/>
            </a:solidFill>
          </p:spPr>
          <p:txBody>
            <a:bodyPr/>
            <a:lstStyle/>
            <a:p>
              <a:endParaRPr lang="en-US"/>
            </a:p>
          </p:txBody>
        </p:sp>
        <p:sp>
          <p:nvSpPr>
            <p:cNvPr id="16" name="TextBox 16"/>
            <p:cNvSpPr txBox="1"/>
            <p:nvPr/>
          </p:nvSpPr>
          <p:spPr>
            <a:xfrm>
              <a:off x="0" y="-57150"/>
              <a:ext cx="1794555" cy="847931"/>
            </a:xfrm>
            <a:prstGeom prst="rect">
              <a:avLst/>
            </a:prstGeom>
          </p:spPr>
          <p:txBody>
            <a:bodyPr lIns="50800" tIns="50800" rIns="50800" bIns="50800" rtlCol="0" anchor="ctr"/>
            <a:lstStyle/>
            <a:p>
              <a:pPr algn="ctr">
                <a:lnSpc>
                  <a:spcPts val="3080"/>
                </a:lnSpc>
              </a:pPr>
              <a:endParaRPr/>
            </a:p>
          </p:txBody>
        </p:sp>
      </p:grpSp>
      <p:grpSp>
        <p:nvGrpSpPr>
          <p:cNvPr id="17" name="Group 17"/>
          <p:cNvGrpSpPr/>
          <p:nvPr/>
        </p:nvGrpSpPr>
        <p:grpSpPr>
          <a:xfrm>
            <a:off x="1028700" y="6205339"/>
            <a:ext cx="6957323" cy="3052961"/>
            <a:chOff x="0" y="0"/>
            <a:chExt cx="1832381" cy="804072"/>
          </a:xfrm>
        </p:grpSpPr>
        <p:sp>
          <p:nvSpPr>
            <p:cNvPr id="18" name="Freeform 18"/>
            <p:cNvSpPr/>
            <p:nvPr/>
          </p:nvSpPr>
          <p:spPr>
            <a:xfrm>
              <a:off x="0" y="0"/>
              <a:ext cx="1832381" cy="804072"/>
            </a:xfrm>
            <a:custGeom>
              <a:avLst/>
              <a:gdLst/>
              <a:ahLst/>
              <a:cxnLst/>
              <a:rect l="l" t="t" r="r" b="b"/>
              <a:pathLst>
                <a:path w="1832381" h="804072">
                  <a:moveTo>
                    <a:pt x="67879" y="0"/>
                  </a:moveTo>
                  <a:lnTo>
                    <a:pt x="1764502" y="0"/>
                  </a:lnTo>
                  <a:cubicBezTo>
                    <a:pt x="1782505" y="0"/>
                    <a:pt x="1799770" y="7152"/>
                    <a:pt x="1812500" y="19881"/>
                  </a:cubicBezTo>
                  <a:cubicBezTo>
                    <a:pt x="1825230" y="32611"/>
                    <a:pt x="1832381" y="49876"/>
                    <a:pt x="1832381" y="67879"/>
                  </a:cubicBezTo>
                  <a:lnTo>
                    <a:pt x="1832381" y="736193"/>
                  </a:lnTo>
                  <a:cubicBezTo>
                    <a:pt x="1832381" y="754196"/>
                    <a:pt x="1825230" y="771461"/>
                    <a:pt x="1812500" y="784191"/>
                  </a:cubicBezTo>
                  <a:cubicBezTo>
                    <a:pt x="1799770" y="796920"/>
                    <a:pt x="1782505" y="804072"/>
                    <a:pt x="1764502" y="804072"/>
                  </a:cubicBezTo>
                  <a:lnTo>
                    <a:pt x="67879" y="804072"/>
                  </a:lnTo>
                  <a:cubicBezTo>
                    <a:pt x="49876" y="804072"/>
                    <a:pt x="32611" y="796920"/>
                    <a:pt x="19881" y="784191"/>
                  </a:cubicBezTo>
                  <a:cubicBezTo>
                    <a:pt x="7152" y="771461"/>
                    <a:pt x="0" y="754196"/>
                    <a:pt x="0" y="736193"/>
                  </a:cubicBezTo>
                  <a:lnTo>
                    <a:pt x="0" y="67879"/>
                  </a:lnTo>
                  <a:cubicBezTo>
                    <a:pt x="0" y="49876"/>
                    <a:pt x="7152" y="32611"/>
                    <a:pt x="19881" y="19881"/>
                  </a:cubicBezTo>
                  <a:cubicBezTo>
                    <a:pt x="32611" y="7152"/>
                    <a:pt x="49876" y="0"/>
                    <a:pt x="67879" y="0"/>
                  </a:cubicBezTo>
                  <a:close/>
                </a:path>
              </a:pathLst>
            </a:custGeom>
            <a:solidFill>
              <a:srgbClr val="FFFFFF"/>
            </a:solidFill>
          </p:spPr>
          <p:txBody>
            <a:bodyPr/>
            <a:lstStyle/>
            <a:p>
              <a:endParaRPr lang="en-US"/>
            </a:p>
          </p:txBody>
        </p:sp>
        <p:sp>
          <p:nvSpPr>
            <p:cNvPr id="19" name="TextBox 19"/>
            <p:cNvSpPr txBox="1"/>
            <p:nvPr/>
          </p:nvSpPr>
          <p:spPr>
            <a:xfrm>
              <a:off x="0" y="-57150"/>
              <a:ext cx="1832381" cy="861222"/>
            </a:xfrm>
            <a:prstGeom prst="rect">
              <a:avLst/>
            </a:prstGeom>
          </p:spPr>
          <p:txBody>
            <a:bodyPr lIns="50800" tIns="50800" rIns="50800" bIns="50800" rtlCol="0" anchor="ctr"/>
            <a:lstStyle/>
            <a:p>
              <a:pPr algn="ctr">
                <a:lnSpc>
                  <a:spcPts val="3080"/>
                </a:lnSpc>
              </a:pPr>
              <a:endParaRPr/>
            </a:p>
          </p:txBody>
        </p:sp>
      </p:grpSp>
      <p:grpSp>
        <p:nvGrpSpPr>
          <p:cNvPr id="20" name="Group 20"/>
          <p:cNvGrpSpPr/>
          <p:nvPr/>
        </p:nvGrpSpPr>
        <p:grpSpPr>
          <a:xfrm>
            <a:off x="10445600" y="6205339"/>
            <a:ext cx="6813700" cy="3052961"/>
            <a:chOff x="0" y="0"/>
            <a:chExt cx="1794555" cy="804072"/>
          </a:xfrm>
        </p:grpSpPr>
        <p:sp>
          <p:nvSpPr>
            <p:cNvPr id="21" name="Freeform 21"/>
            <p:cNvSpPr/>
            <p:nvPr/>
          </p:nvSpPr>
          <p:spPr>
            <a:xfrm>
              <a:off x="0" y="0"/>
              <a:ext cx="1794555" cy="804072"/>
            </a:xfrm>
            <a:custGeom>
              <a:avLst/>
              <a:gdLst/>
              <a:ahLst/>
              <a:cxnLst/>
              <a:rect l="l" t="t" r="r" b="b"/>
              <a:pathLst>
                <a:path w="1794555" h="804072">
                  <a:moveTo>
                    <a:pt x="69310" y="0"/>
                  </a:moveTo>
                  <a:lnTo>
                    <a:pt x="1725245" y="0"/>
                  </a:lnTo>
                  <a:cubicBezTo>
                    <a:pt x="1763524" y="0"/>
                    <a:pt x="1794555" y="31031"/>
                    <a:pt x="1794555" y="69310"/>
                  </a:cubicBezTo>
                  <a:lnTo>
                    <a:pt x="1794555" y="734762"/>
                  </a:lnTo>
                  <a:cubicBezTo>
                    <a:pt x="1794555" y="773041"/>
                    <a:pt x="1763524" y="804072"/>
                    <a:pt x="1725245" y="804072"/>
                  </a:cubicBezTo>
                  <a:lnTo>
                    <a:pt x="69310" y="804072"/>
                  </a:lnTo>
                  <a:cubicBezTo>
                    <a:pt x="31031" y="804072"/>
                    <a:pt x="0" y="773041"/>
                    <a:pt x="0" y="734762"/>
                  </a:cubicBezTo>
                  <a:lnTo>
                    <a:pt x="0" y="69310"/>
                  </a:lnTo>
                  <a:cubicBezTo>
                    <a:pt x="0" y="31031"/>
                    <a:pt x="31031" y="0"/>
                    <a:pt x="69310" y="0"/>
                  </a:cubicBezTo>
                  <a:close/>
                </a:path>
              </a:pathLst>
            </a:custGeom>
            <a:solidFill>
              <a:srgbClr val="FFFFFF"/>
            </a:solidFill>
          </p:spPr>
          <p:txBody>
            <a:bodyPr/>
            <a:lstStyle/>
            <a:p>
              <a:endParaRPr lang="en-US"/>
            </a:p>
          </p:txBody>
        </p:sp>
        <p:sp>
          <p:nvSpPr>
            <p:cNvPr id="22" name="TextBox 22"/>
            <p:cNvSpPr txBox="1"/>
            <p:nvPr/>
          </p:nvSpPr>
          <p:spPr>
            <a:xfrm>
              <a:off x="0" y="-57150"/>
              <a:ext cx="1794555" cy="861222"/>
            </a:xfrm>
            <a:prstGeom prst="rect">
              <a:avLst/>
            </a:prstGeom>
          </p:spPr>
          <p:txBody>
            <a:bodyPr lIns="50800" tIns="50800" rIns="50800" bIns="50800" rtlCol="0" anchor="ctr"/>
            <a:lstStyle/>
            <a:p>
              <a:pPr algn="ctr">
                <a:lnSpc>
                  <a:spcPts val="3080"/>
                </a:lnSpc>
              </a:pPr>
              <a:endParaRPr/>
            </a:p>
          </p:txBody>
        </p:sp>
      </p:grpSp>
      <p:sp>
        <p:nvSpPr>
          <p:cNvPr id="23" name="TextBox 23"/>
          <p:cNvSpPr txBox="1"/>
          <p:nvPr/>
        </p:nvSpPr>
        <p:spPr>
          <a:xfrm>
            <a:off x="1412008" y="3666034"/>
            <a:ext cx="6190706"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ĐỂ ĐƯỢC MỌI NGƯỜI CHÚ Ý</a:t>
            </a:r>
          </a:p>
        </p:txBody>
      </p:sp>
      <p:sp>
        <p:nvSpPr>
          <p:cNvPr id="24" name="TextBox 24"/>
          <p:cNvSpPr txBox="1"/>
          <p:nvPr/>
        </p:nvSpPr>
        <p:spPr>
          <a:xfrm>
            <a:off x="11259464" y="3046909"/>
            <a:ext cx="5185972" cy="249237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GIÚP PHÁT TRIỂN BẢN THÂN VÀ HÒA NHẬP VỚI CỘNG ĐỒNG</a:t>
            </a:r>
          </a:p>
        </p:txBody>
      </p:sp>
      <p:sp>
        <p:nvSpPr>
          <p:cNvPr id="25" name="TextBox 25"/>
          <p:cNvSpPr txBox="1"/>
          <p:nvPr/>
        </p:nvSpPr>
        <p:spPr>
          <a:xfrm>
            <a:off x="1028700" y="7052370"/>
            <a:ext cx="6957323"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ĐỂ THỂ HIỆN BẢN THÂN HƠN NGƯỜI KHÁC</a:t>
            </a:r>
          </a:p>
        </p:txBody>
      </p:sp>
      <p:sp>
        <p:nvSpPr>
          <p:cNvPr id="26" name="TextBox 26"/>
          <p:cNvSpPr txBox="1"/>
          <p:nvPr/>
        </p:nvSpPr>
        <p:spPr>
          <a:xfrm>
            <a:off x="10852532" y="7052370"/>
            <a:ext cx="5999836"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ĐỂ TRÁNH TRÁCH NHIỆM CÁ NHÂN</a:t>
            </a:r>
          </a:p>
        </p:txBody>
      </p:sp>
      <p:grpSp>
        <p:nvGrpSpPr>
          <p:cNvPr id="27" name="Group 27"/>
          <p:cNvGrpSpPr/>
          <p:nvPr/>
        </p:nvGrpSpPr>
        <p:grpSpPr>
          <a:xfrm>
            <a:off x="10373789" y="2819003"/>
            <a:ext cx="6957323" cy="3052961"/>
            <a:chOff x="0" y="0"/>
            <a:chExt cx="1832381" cy="804072"/>
          </a:xfrm>
        </p:grpSpPr>
        <p:sp>
          <p:nvSpPr>
            <p:cNvPr id="28" name="Freeform 28"/>
            <p:cNvSpPr/>
            <p:nvPr/>
          </p:nvSpPr>
          <p:spPr>
            <a:xfrm>
              <a:off x="0" y="0"/>
              <a:ext cx="1832381" cy="804072"/>
            </a:xfrm>
            <a:custGeom>
              <a:avLst/>
              <a:gdLst/>
              <a:ahLst/>
              <a:cxnLst/>
              <a:rect l="l" t="t" r="r" b="b"/>
              <a:pathLst>
                <a:path w="1832381" h="804072">
                  <a:moveTo>
                    <a:pt x="67879" y="0"/>
                  </a:moveTo>
                  <a:lnTo>
                    <a:pt x="1764502" y="0"/>
                  </a:lnTo>
                  <a:cubicBezTo>
                    <a:pt x="1782505" y="0"/>
                    <a:pt x="1799770" y="7152"/>
                    <a:pt x="1812500" y="19881"/>
                  </a:cubicBezTo>
                  <a:cubicBezTo>
                    <a:pt x="1825230" y="32611"/>
                    <a:pt x="1832381" y="49876"/>
                    <a:pt x="1832381" y="67879"/>
                  </a:cubicBezTo>
                  <a:lnTo>
                    <a:pt x="1832381" y="736193"/>
                  </a:lnTo>
                  <a:cubicBezTo>
                    <a:pt x="1832381" y="754196"/>
                    <a:pt x="1825230" y="771461"/>
                    <a:pt x="1812500" y="784191"/>
                  </a:cubicBezTo>
                  <a:cubicBezTo>
                    <a:pt x="1799770" y="796920"/>
                    <a:pt x="1782505" y="804072"/>
                    <a:pt x="1764502" y="804072"/>
                  </a:cubicBezTo>
                  <a:lnTo>
                    <a:pt x="67879" y="804072"/>
                  </a:lnTo>
                  <a:cubicBezTo>
                    <a:pt x="49876" y="804072"/>
                    <a:pt x="32611" y="796920"/>
                    <a:pt x="19881" y="784191"/>
                  </a:cubicBezTo>
                  <a:cubicBezTo>
                    <a:pt x="7152" y="771461"/>
                    <a:pt x="0" y="754196"/>
                    <a:pt x="0" y="736193"/>
                  </a:cubicBezTo>
                  <a:lnTo>
                    <a:pt x="0" y="67879"/>
                  </a:lnTo>
                  <a:cubicBezTo>
                    <a:pt x="0" y="49876"/>
                    <a:pt x="7152" y="32611"/>
                    <a:pt x="19881" y="19881"/>
                  </a:cubicBezTo>
                  <a:cubicBezTo>
                    <a:pt x="32611" y="7152"/>
                    <a:pt x="49876" y="0"/>
                    <a:pt x="67879" y="0"/>
                  </a:cubicBezTo>
                  <a:close/>
                </a:path>
              </a:pathLst>
            </a:custGeom>
            <a:solidFill>
              <a:srgbClr val="5ACF3D">
                <a:alpha val="40000"/>
              </a:srgbClr>
            </a:solidFill>
          </p:spPr>
          <p:txBody>
            <a:bodyPr/>
            <a:lstStyle/>
            <a:p>
              <a:endParaRPr lang="en-US"/>
            </a:p>
          </p:txBody>
        </p:sp>
        <p:sp>
          <p:nvSpPr>
            <p:cNvPr id="29" name="TextBox 29"/>
            <p:cNvSpPr txBox="1"/>
            <p:nvPr/>
          </p:nvSpPr>
          <p:spPr>
            <a:xfrm>
              <a:off x="0" y="-57150"/>
              <a:ext cx="1832381" cy="861222"/>
            </a:xfrm>
            <a:prstGeom prst="rect">
              <a:avLst/>
            </a:prstGeom>
          </p:spPr>
          <p:txBody>
            <a:bodyPr lIns="50800" tIns="50800" rIns="50800" bIns="50800" rtlCol="0" anchor="ctr"/>
            <a:lstStyle/>
            <a:p>
              <a:pPr algn="ctr">
                <a:lnSpc>
                  <a:spcPts val="3080"/>
                </a:lnSpc>
              </a:pPr>
              <a:endParaRPr/>
            </a:p>
          </p:txBody>
        </p: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sp>
        <p:nvSpPr>
          <p:cNvPr id="6" name="Freeform 6"/>
          <p:cNvSpPr/>
          <p:nvPr/>
        </p:nvSpPr>
        <p:spPr>
          <a:xfrm rot="-7707164">
            <a:off x="690351" y="-2189935"/>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7707164">
            <a:off x="16294306" y="6543150"/>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8" name="TextBox 8"/>
          <p:cNvSpPr txBox="1"/>
          <p:nvPr/>
        </p:nvSpPr>
        <p:spPr>
          <a:xfrm>
            <a:off x="2225559" y="1152525"/>
            <a:ext cx="8590251" cy="1226874"/>
          </a:xfrm>
          <a:prstGeom prst="rect">
            <a:avLst/>
          </a:prstGeom>
        </p:spPr>
        <p:txBody>
          <a:bodyPr lIns="0" tIns="0" rIns="0" bIns="0" rtlCol="0" anchor="t">
            <a:spAutoFit/>
          </a:bodyPr>
          <a:lstStyle/>
          <a:p>
            <a:pPr marL="0" lvl="0" indent="0" algn="l">
              <a:lnSpc>
                <a:spcPts val="8508"/>
              </a:lnSpc>
              <a:spcBef>
                <a:spcPct val="0"/>
              </a:spcBef>
            </a:pPr>
            <a:r>
              <a:rPr lang="en-US" sz="8862" b="1" spc="-452">
                <a:solidFill>
                  <a:srgbClr val="FFFFFF"/>
                </a:solidFill>
                <a:latin typeface="Poppins Bold"/>
                <a:ea typeface="Poppins Bold"/>
                <a:cs typeface="Poppins Bold"/>
                <a:sym typeface="Poppins Bold"/>
              </a:rPr>
              <a:t>MỤC LỤC</a:t>
            </a:r>
          </a:p>
        </p:txBody>
      </p:sp>
      <p:sp>
        <p:nvSpPr>
          <p:cNvPr id="9" name="TextBox 9"/>
          <p:cNvSpPr txBox="1"/>
          <p:nvPr/>
        </p:nvSpPr>
        <p:spPr>
          <a:xfrm>
            <a:off x="2225559" y="3030580"/>
            <a:ext cx="10419441" cy="5684611"/>
          </a:xfrm>
          <a:prstGeom prst="rect">
            <a:avLst/>
          </a:prstGeom>
        </p:spPr>
        <p:txBody>
          <a:bodyPr lIns="0" tIns="0" rIns="0" bIns="0" rtlCol="0" anchor="t">
            <a:spAutoFit/>
          </a:bodyPr>
          <a:lstStyle/>
          <a:p>
            <a:pPr marL="2038952" lvl="1" indent="-1019476" algn="l">
              <a:lnSpc>
                <a:spcPts val="11049"/>
              </a:lnSpc>
              <a:buAutoNum type="arabicPeriod"/>
            </a:pPr>
            <a:r>
              <a:rPr lang="en-US" sz="9443" spc="-481">
                <a:solidFill>
                  <a:srgbClr val="FFFFFF"/>
                </a:solidFill>
                <a:latin typeface="Poppins"/>
                <a:ea typeface="Poppins"/>
                <a:cs typeface="Poppins"/>
                <a:sym typeface="Poppins"/>
              </a:rPr>
              <a:t> Kịch</a:t>
            </a:r>
          </a:p>
          <a:p>
            <a:pPr marL="2038952" lvl="1" indent="-1019476" algn="l">
              <a:lnSpc>
                <a:spcPts val="11049"/>
              </a:lnSpc>
              <a:buAutoNum type="arabicPeriod"/>
            </a:pPr>
            <a:r>
              <a:rPr lang="en-US" sz="9443" spc="-481">
                <a:solidFill>
                  <a:srgbClr val="FFFFFF"/>
                </a:solidFill>
                <a:latin typeface="Poppins"/>
                <a:ea typeface="Poppins"/>
                <a:cs typeface="Poppins"/>
                <a:sym typeface="Poppins"/>
              </a:rPr>
              <a:t> Nội dung</a:t>
            </a:r>
          </a:p>
          <a:p>
            <a:pPr marL="2038952" lvl="1" indent="-1019476" algn="l">
              <a:lnSpc>
                <a:spcPts val="11049"/>
              </a:lnSpc>
              <a:buAutoNum type="arabicPeriod"/>
            </a:pPr>
            <a:r>
              <a:rPr lang="en-US" sz="9443" spc="-481">
                <a:solidFill>
                  <a:srgbClr val="FFFFFF"/>
                </a:solidFill>
                <a:latin typeface="Poppins"/>
                <a:ea typeface="Poppins"/>
                <a:cs typeface="Poppins"/>
                <a:sym typeface="Poppins"/>
              </a:rPr>
              <a:t> Minigame</a:t>
            </a:r>
          </a:p>
          <a:p>
            <a:pPr marL="2038952" lvl="1" indent="-1019476" algn="l">
              <a:lnSpc>
                <a:spcPts val="11049"/>
              </a:lnSpc>
              <a:buAutoNum type="arabicPeriod"/>
            </a:pPr>
            <a:r>
              <a:rPr lang="en-US" sz="9443" spc="-481">
                <a:solidFill>
                  <a:srgbClr val="FFFFFF"/>
                </a:solidFill>
                <a:latin typeface="Poppins"/>
                <a:ea typeface="Poppins"/>
                <a:cs typeface="Poppins"/>
                <a:sym typeface="Poppins"/>
              </a:rPr>
              <a:t> Người ấy là ai?</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1968499"/>
            <a:chOff x="0" y="0"/>
            <a:chExt cx="4543291" cy="518453"/>
          </a:xfrm>
        </p:grpSpPr>
        <p:sp>
          <p:nvSpPr>
            <p:cNvPr id="4" name="Freeform 4"/>
            <p:cNvSpPr/>
            <p:nvPr/>
          </p:nvSpPr>
          <p:spPr>
            <a:xfrm>
              <a:off x="0" y="0"/>
              <a:ext cx="4543291" cy="518453"/>
            </a:xfrm>
            <a:custGeom>
              <a:avLst/>
              <a:gdLst/>
              <a:ahLst/>
              <a:cxnLst/>
              <a:rect l="l" t="t" r="r" b="b"/>
              <a:pathLst>
                <a:path w="4543291" h="518453">
                  <a:moveTo>
                    <a:pt x="27377" y="0"/>
                  </a:moveTo>
                  <a:lnTo>
                    <a:pt x="4515914" y="0"/>
                  </a:lnTo>
                  <a:cubicBezTo>
                    <a:pt x="4523175" y="0"/>
                    <a:pt x="4530138" y="2884"/>
                    <a:pt x="4535272" y="8018"/>
                  </a:cubicBezTo>
                  <a:cubicBezTo>
                    <a:pt x="4540407" y="13153"/>
                    <a:pt x="4543291" y="20116"/>
                    <a:pt x="4543291" y="27377"/>
                  </a:cubicBezTo>
                  <a:lnTo>
                    <a:pt x="4543291" y="491076"/>
                  </a:lnTo>
                  <a:cubicBezTo>
                    <a:pt x="4543291" y="506196"/>
                    <a:pt x="4531034" y="518453"/>
                    <a:pt x="4515914" y="518453"/>
                  </a:cubicBezTo>
                  <a:lnTo>
                    <a:pt x="27377" y="518453"/>
                  </a:lnTo>
                  <a:cubicBezTo>
                    <a:pt x="20116" y="518453"/>
                    <a:pt x="13153" y="515568"/>
                    <a:pt x="8018" y="510434"/>
                  </a:cubicBezTo>
                  <a:cubicBezTo>
                    <a:pt x="2884" y="505300"/>
                    <a:pt x="0" y="498337"/>
                    <a:pt x="0" y="491076"/>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575603"/>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9419305" y="5871964"/>
            <a:ext cx="218694" cy="21869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240D"/>
            </a:solidFill>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9" name="TextBox 9"/>
          <p:cNvSpPr txBox="1"/>
          <p:nvPr/>
        </p:nvSpPr>
        <p:spPr>
          <a:xfrm>
            <a:off x="773773" y="762000"/>
            <a:ext cx="16740454" cy="1549400"/>
          </a:xfrm>
          <a:prstGeom prst="rect">
            <a:avLst/>
          </a:prstGeom>
        </p:spPr>
        <p:txBody>
          <a:bodyPr lIns="0" tIns="0" rIns="0" bIns="0" rtlCol="0" anchor="t">
            <a:spAutoFit/>
          </a:bodyPr>
          <a:lstStyle/>
          <a:p>
            <a:pPr marL="0" lvl="0" indent="0" algn="l">
              <a:lnSpc>
                <a:spcPts val="5950"/>
              </a:lnSpc>
            </a:pPr>
            <a:r>
              <a:rPr lang="en-US" sz="5000" b="1" spc="-255">
                <a:solidFill>
                  <a:srgbClr val="FFFFFF"/>
                </a:solidFill>
                <a:latin typeface="Poppins Bold"/>
                <a:ea typeface="Poppins Bold"/>
                <a:cs typeface="Poppins Bold"/>
                <a:sym typeface="Poppins Bold"/>
              </a:rPr>
              <a:t>Câu 6:  Khi thấy một bạn gặp khó khăn trong học tập, cách ứng xử phù hợp nhất là:</a:t>
            </a:r>
          </a:p>
        </p:txBody>
      </p:sp>
      <p:sp>
        <p:nvSpPr>
          <p:cNvPr id="10" name="TextBox 10"/>
          <p:cNvSpPr txBox="1"/>
          <p:nvPr/>
        </p:nvSpPr>
        <p:spPr>
          <a:xfrm>
            <a:off x="1842878" y="3977874"/>
            <a:ext cx="5328968" cy="732440"/>
          </a:xfrm>
          <a:prstGeom prst="rect">
            <a:avLst/>
          </a:prstGeom>
        </p:spPr>
        <p:txBody>
          <a:bodyPr lIns="0" tIns="0" rIns="0" bIns="0" rtlCol="0" anchor="t">
            <a:spAutoFit/>
          </a:bodyPr>
          <a:lstStyle/>
          <a:p>
            <a:pPr algn="l">
              <a:lnSpc>
                <a:spcPts val="2867"/>
              </a:lnSpc>
            </a:pPr>
            <a:r>
              <a:rPr lang="en-US" sz="2048" spc="256">
                <a:solidFill>
                  <a:srgbClr val="AA240D"/>
                </a:solidFill>
                <a:latin typeface="Poppins"/>
                <a:ea typeface="Poppins"/>
                <a:cs typeface="Poppins"/>
                <a:sym typeface="Poppins"/>
              </a:rPr>
              <a:t>POST-SCREENING DISCUSSIONS AND CRITIQUE SESSIONS</a:t>
            </a:r>
          </a:p>
        </p:txBody>
      </p:sp>
      <p:grpSp>
        <p:nvGrpSpPr>
          <p:cNvPr id="11" name="Group 11"/>
          <p:cNvGrpSpPr/>
          <p:nvPr/>
        </p:nvGrpSpPr>
        <p:grpSpPr>
          <a:xfrm>
            <a:off x="1028700" y="2869469"/>
            <a:ext cx="6957323" cy="3002495"/>
            <a:chOff x="0" y="0"/>
            <a:chExt cx="1832381" cy="790781"/>
          </a:xfrm>
        </p:grpSpPr>
        <p:sp>
          <p:nvSpPr>
            <p:cNvPr id="12" name="Freeform 12"/>
            <p:cNvSpPr/>
            <p:nvPr/>
          </p:nvSpPr>
          <p:spPr>
            <a:xfrm>
              <a:off x="0" y="0"/>
              <a:ext cx="1832381" cy="790781"/>
            </a:xfrm>
            <a:custGeom>
              <a:avLst/>
              <a:gdLst/>
              <a:ahLst/>
              <a:cxnLst/>
              <a:rect l="l" t="t" r="r" b="b"/>
              <a:pathLst>
                <a:path w="1832381" h="790781">
                  <a:moveTo>
                    <a:pt x="67879" y="0"/>
                  </a:moveTo>
                  <a:lnTo>
                    <a:pt x="1764502" y="0"/>
                  </a:lnTo>
                  <a:cubicBezTo>
                    <a:pt x="1782505" y="0"/>
                    <a:pt x="1799770" y="7152"/>
                    <a:pt x="1812500" y="19881"/>
                  </a:cubicBezTo>
                  <a:cubicBezTo>
                    <a:pt x="1825230" y="32611"/>
                    <a:pt x="1832381" y="49876"/>
                    <a:pt x="1832381" y="67879"/>
                  </a:cubicBezTo>
                  <a:lnTo>
                    <a:pt x="1832381" y="722901"/>
                  </a:lnTo>
                  <a:cubicBezTo>
                    <a:pt x="1832381" y="740904"/>
                    <a:pt x="1825230" y="758169"/>
                    <a:pt x="1812500" y="770899"/>
                  </a:cubicBezTo>
                  <a:cubicBezTo>
                    <a:pt x="1799770" y="783629"/>
                    <a:pt x="1782505" y="790781"/>
                    <a:pt x="1764502" y="790781"/>
                  </a:cubicBezTo>
                  <a:lnTo>
                    <a:pt x="67879" y="790781"/>
                  </a:lnTo>
                  <a:cubicBezTo>
                    <a:pt x="49876" y="790781"/>
                    <a:pt x="32611" y="783629"/>
                    <a:pt x="19881" y="770899"/>
                  </a:cubicBezTo>
                  <a:cubicBezTo>
                    <a:pt x="7152" y="758169"/>
                    <a:pt x="0" y="740904"/>
                    <a:pt x="0" y="722901"/>
                  </a:cubicBezTo>
                  <a:lnTo>
                    <a:pt x="0" y="67879"/>
                  </a:lnTo>
                  <a:cubicBezTo>
                    <a:pt x="0" y="49876"/>
                    <a:pt x="7152" y="32611"/>
                    <a:pt x="19881" y="19881"/>
                  </a:cubicBezTo>
                  <a:cubicBezTo>
                    <a:pt x="32611" y="7152"/>
                    <a:pt x="49876" y="0"/>
                    <a:pt x="67879" y="0"/>
                  </a:cubicBezTo>
                  <a:close/>
                </a:path>
              </a:pathLst>
            </a:custGeom>
            <a:solidFill>
              <a:srgbClr val="FFFFFF"/>
            </a:solidFill>
          </p:spPr>
          <p:txBody>
            <a:bodyPr/>
            <a:lstStyle/>
            <a:p>
              <a:endParaRPr lang="en-US"/>
            </a:p>
          </p:txBody>
        </p:sp>
        <p:sp>
          <p:nvSpPr>
            <p:cNvPr id="13" name="TextBox 13"/>
            <p:cNvSpPr txBox="1"/>
            <p:nvPr/>
          </p:nvSpPr>
          <p:spPr>
            <a:xfrm>
              <a:off x="0" y="-57150"/>
              <a:ext cx="1832381" cy="847931"/>
            </a:xfrm>
            <a:prstGeom prst="rect">
              <a:avLst/>
            </a:prstGeom>
          </p:spPr>
          <p:txBody>
            <a:bodyPr lIns="50800" tIns="50800" rIns="50800" bIns="50800" rtlCol="0" anchor="ctr"/>
            <a:lstStyle/>
            <a:p>
              <a:pPr algn="ctr">
                <a:lnSpc>
                  <a:spcPts val="3080"/>
                </a:lnSpc>
              </a:pPr>
              <a:endParaRPr/>
            </a:p>
          </p:txBody>
        </p:sp>
      </p:grpSp>
      <p:grpSp>
        <p:nvGrpSpPr>
          <p:cNvPr id="14" name="Group 14"/>
          <p:cNvGrpSpPr/>
          <p:nvPr/>
        </p:nvGrpSpPr>
        <p:grpSpPr>
          <a:xfrm>
            <a:off x="10445600" y="2869469"/>
            <a:ext cx="6813700" cy="3002495"/>
            <a:chOff x="0" y="0"/>
            <a:chExt cx="1794555" cy="790781"/>
          </a:xfrm>
        </p:grpSpPr>
        <p:sp>
          <p:nvSpPr>
            <p:cNvPr id="15" name="Freeform 15"/>
            <p:cNvSpPr/>
            <p:nvPr/>
          </p:nvSpPr>
          <p:spPr>
            <a:xfrm>
              <a:off x="0" y="0"/>
              <a:ext cx="1794555" cy="790781"/>
            </a:xfrm>
            <a:custGeom>
              <a:avLst/>
              <a:gdLst/>
              <a:ahLst/>
              <a:cxnLst/>
              <a:rect l="l" t="t" r="r" b="b"/>
              <a:pathLst>
                <a:path w="1794555" h="790781">
                  <a:moveTo>
                    <a:pt x="69310" y="0"/>
                  </a:moveTo>
                  <a:lnTo>
                    <a:pt x="1725245" y="0"/>
                  </a:lnTo>
                  <a:cubicBezTo>
                    <a:pt x="1763524" y="0"/>
                    <a:pt x="1794555" y="31031"/>
                    <a:pt x="1794555" y="69310"/>
                  </a:cubicBezTo>
                  <a:lnTo>
                    <a:pt x="1794555" y="721471"/>
                  </a:lnTo>
                  <a:cubicBezTo>
                    <a:pt x="1794555" y="759750"/>
                    <a:pt x="1763524" y="790781"/>
                    <a:pt x="1725245" y="790781"/>
                  </a:cubicBezTo>
                  <a:lnTo>
                    <a:pt x="69310" y="790781"/>
                  </a:lnTo>
                  <a:cubicBezTo>
                    <a:pt x="31031" y="790781"/>
                    <a:pt x="0" y="759750"/>
                    <a:pt x="0" y="721471"/>
                  </a:cubicBezTo>
                  <a:lnTo>
                    <a:pt x="0" y="69310"/>
                  </a:lnTo>
                  <a:cubicBezTo>
                    <a:pt x="0" y="31031"/>
                    <a:pt x="31031" y="0"/>
                    <a:pt x="69310" y="0"/>
                  </a:cubicBezTo>
                  <a:close/>
                </a:path>
              </a:pathLst>
            </a:custGeom>
            <a:solidFill>
              <a:srgbClr val="FFFFFF"/>
            </a:solidFill>
          </p:spPr>
          <p:txBody>
            <a:bodyPr/>
            <a:lstStyle/>
            <a:p>
              <a:endParaRPr lang="en-US"/>
            </a:p>
          </p:txBody>
        </p:sp>
        <p:sp>
          <p:nvSpPr>
            <p:cNvPr id="16" name="TextBox 16"/>
            <p:cNvSpPr txBox="1"/>
            <p:nvPr/>
          </p:nvSpPr>
          <p:spPr>
            <a:xfrm>
              <a:off x="0" y="-57150"/>
              <a:ext cx="1794555" cy="847931"/>
            </a:xfrm>
            <a:prstGeom prst="rect">
              <a:avLst/>
            </a:prstGeom>
          </p:spPr>
          <p:txBody>
            <a:bodyPr lIns="50800" tIns="50800" rIns="50800" bIns="50800" rtlCol="0" anchor="ctr"/>
            <a:lstStyle/>
            <a:p>
              <a:pPr algn="ctr">
                <a:lnSpc>
                  <a:spcPts val="3080"/>
                </a:lnSpc>
              </a:pPr>
              <a:endParaRPr/>
            </a:p>
          </p:txBody>
        </p:sp>
      </p:grpSp>
      <p:grpSp>
        <p:nvGrpSpPr>
          <p:cNvPr id="17" name="Group 17"/>
          <p:cNvGrpSpPr/>
          <p:nvPr/>
        </p:nvGrpSpPr>
        <p:grpSpPr>
          <a:xfrm>
            <a:off x="1028700" y="6205339"/>
            <a:ext cx="6957323" cy="3052961"/>
            <a:chOff x="0" y="0"/>
            <a:chExt cx="1832381" cy="804072"/>
          </a:xfrm>
        </p:grpSpPr>
        <p:sp>
          <p:nvSpPr>
            <p:cNvPr id="18" name="Freeform 18"/>
            <p:cNvSpPr/>
            <p:nvPr/>
          </p:nvSpPr>
          <p:spPr>
            <a:xfrm>
              <a:off x="0" y="0"/>
              <a:ext cx="1832381" cy="804072"/>
            </a:xfrm>
            <a:custGeom>
              <a:avLst/>
              <a:gdLst/>
              <a:ahLst/>
              <a:cxnLst/>
              <a:rect l="l" t="t" r="r" b="b"/>
              <a:pathLst>
                <a:path w="1832381" h="804072">
                  <a:moveTo>
                    <a:pt x="67879" y="0"/>
                  </a:moveTo>
                  <a:lnTo>
                    <a:pt x="1764502" y="0"/>
                  </a:lnTo>
                  <a:cubicBezTo>
                    <a:pt x="1782505" y="0"/>
                    <a:pt x="1799770" y="7152"/>
                    <a:pt x="1812500" y="19881"/>
                  </a:cubicBezTo>
                  <a:cubicBezTo>
                    <a:pt x="1825230" y="32611"/>
                    <a:pt x="1832381" y="49876"/>
                    <a:pt x="1832381" y="67879"/>
                  </a:cubicBezTo>
                  <a:lnTo>
                    <a:pt x="1832381" y="736193"/>
                  </a:lnTo>
                  <a:cubicBezTo>
                    <a:pt x="1832381" y="754196"/>
                    <a:pt x="1825230" y="771461"/>
                    <a:pt x="1812500" y="784191"/>
                  </a:cubicBezTo>
                  <a:cubicBezTo>
                    <a:pt x="1799770" y="796920"/>
                    <a:pt x="1782505" y="804072"/>
                    <a:pt x="1764502" y="804072"/>
                  </a:cubicBezTo>
                  <a:lnTo>
                    <a:pt x="67879" y="804072"/>
                  </a:lnTo>
                  <a:cubicBezTo>
                    <a:pt x="49876" y="804072"/>
                    <a:pt x="32611" y="796920"/>
                    <a:pt x="19881" y="784191"/>
                  </a:cubicBezTo>
                  <a:cubicBezTo>
                    <a:pt x="7152" y="771461"/>
                    <a:pt x="0" y="754196"/>
                    <a:pt x="0" y="736193"/>
                  </a:cubicBezTo>
                  <a:lnTo>
                    <a:pt x="0" y="67879"/>
                  </a:lnTo>
                  <a:cubicBezTo>
                    <a:pt x="0" y="49876"/>
                    <a:pt x="7152" y="32611"/>
                    <a:pt x="19881" y="19881"/>
                  </a:cubicBezTo>
                  <a:cubicBezTo>
                    <a:pt x="32611" y="7152"/>
                    <a:pt x="49876" y="0"/>
                    <a:pt x="67879" y="0"/>
                  </a:cubicBezTo>
                  <a:close/>
                </a:path>
              </a:pathLst>
            </a:custGeom>
            <a:solidFill>
              <a:srgbClr val="FFFFFF"/>
            </a:solidFill>
          </p:spPr>
          <p:txBody>
            <a:bodyPr/>
            <a:lstStyle/>
            <a:p>
              <a:endParaRPr lang="en-US"/>
            </a:p>
          </p:txBody>
        </p:sp>
        <p:sp>
          <p:nvSpPr>
            <p:cNvPr id="19" name="TextBox 19"/>
            <p:cNvSpPr txBox="1"/>
            <p:nvPr/>
          </p:nvSpPr>
          <p:spPr>
            <a:xfrm>
              <a:off x="0" y="-57150"/>
              <a:ext cx="1832381" cy="861222"/>
            </a:xfrm>
            <a:prstGeom prst="rect">
              <a:avLst/>
            </a:prstGeom>
          </p:spPr>
          <p:txBody>
            <a:bodyPr lIns="50800" tIns="50800" rIns="50800" bIns="50800" rtlCol="0" anchor="ctr"/>
            <a:lstStyle/>
            <a:p>
              <a:pPr algn="ctr">
                <a:lnSpc>
                  <a:spcPts val="3080"/>
                </a:lnSpc>
              </a:pPr>
              <a:endParaRPr/>
            </a:p>
          </p:txBody>
        </p:sp>
      </p:grpSp>
      <p:grpSp>
        <p:nvGrpSpPr>
          <p:cNvPr id="20" name="Group 20"/>
          <p:cNvGrpSpPr/>
          <p:nvPr/>
        </p:nvGrpSpPr>
        <p:grpSpPr>
          <a:xfrm>
            <a:off x="10445600" y="6205339"/>
            <a:ext cx="6813700" cy="3052961"/>
            <a:chOff x="0" y="0"/>
            <a:chExt cx="1794555" cy="804072"/>
          </a:xfrm>
        </p:grpSpPr>
        <p:sp>
          <p:nvSpPr>
            <p:cNvPr id="21" name="Freeform 21"/>
            <p:cNvSpPr/>
            <p:nvPr/>
          </p:nvSpPr>
          <p:spPr>
            <a:xfrm>
              <a:off x="0" y="0"/>
              <a:ext cx="1794555" cy="804072"/>
            </a:xfrm>
            <a:custGeom>
              <a:avLst/>
              <a:gdLst/>
              <a:ahLst/>
              <a:cxnLst/>
              <a:rect l="l" t="t" r="r" b="b"/>
              <a:pathLst>
                <a:path w="1794555" h="804072">
                  <a:moveTo>
                    <a:pt x="69310" y="0"/>
                  </a:moveTo>
                  <a:lnTo>
                    <a:pt x="1725245" y="0"/>
                  </a:lnTo>
                  <a:cubicBezTo>
                    <a:pt x="1763524" y="0"/>
                    <a:pt x="1794555" y="31031"/>
                    <a:pt x="1794555" y="69310"/>
                  </a:cubicBezTo>
                  <a:lnTo>
                    <a:pt x="1794555" y="734762"/>
                  </a:lnTo>
                  <a:cubicBezTo>
                    <a:pt x="1794555" y="773041"/>
                    <a:pt x="1763524" y="804072"/>
                    <a:pt x="1725245" y="804072"/>
                  </a:cubicBezTo>
                  <a:lnTo>
                    <a:pt x="69310" y="804072"/>
                  </a:lnTo>
                  <a:cubicBezTo>
                    <a:pt x="31031" y="804072"/>
                    <a:pt x="0" y="773041"/>
                    <a:pt x="0" y="734762"/>
                  </a:cubicBezTo>
                  <a:lnTo>
                    <a:pt x="0" y="69310"/>
                  </a:lnTo>
                  <a:cubicBezTo>
                    <a:pt x="0" y="31031"/>
                    <a:pt x="31031" y="0"/>
                    <a:pt x="69310" y="0"/>
                  </a:cubicBezTo>
                  <a:close/>
                </a:path>
              </a:pathLst>
            </a:custGeom>
            <a:solidFill>
              <a:srgbClr val="FFFFFF"/>
            </a:solidFill>
          </p:spPr>
          <p:txBody>
            <a:bodyPr/>
            <a:lstStyle/>
            <a:p>
              <a:endParaRPr lang="en-US"/>
            </a:p>
          </p:txBody>
        </p:sp>
        <p:sp>
          <p:nvSpPr>
            <p:cNvPr id="22" name="TextBox 22"/>
            <p:cNvSpPr txBox="1"/>
            <p:nvPr/>
          </p:nvSpPr>
          <p:spPr>
            <a:xfrm>
              <a:off x="0" y="-57150"/>
              <a:ext cx="1794555" cy="861222"/>
            </a:xfrm>
            <a:prstGeom prst="rect">
              <a:avLst/>
            </a:prstGeom>
          </p:spPr>
          <p:txBody>
            <a:bodyPr lIns="50800" tIns="50800" rIns="50800" bIns="50800" rtlCol="0" anchor="ctr"/>
            <a:lstStyle/>
            <a:p>
              <a:pPr algn="ctr">
                <a:lnSpc>
                  <a:spcPts val="3080"/>
                </a:lnSpc>
              </a:pPr>
              <a:endParaRPr/>
            </a:p>
          </p:txBody>
        </p:sp>
      </p:grpSp>
      <p:sp>
        <p:nvSpPr>
          <p:cNvPr id="23" name="TextBox 23"/>
          <p:cNvSpPr txBox="1"/>
          <p:nvPr/>
        </p:nvSpPr>
        <p:spPr>
          <a:xfrm>
            <a:off x="1412008" y="3406937"/>
            <a:ext cx="6190706" cy="1873250"/>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CHỦ ĐỘNG HỎI THĂM VÀ HỖ TRỢ TRONG KHẢ NĂNG</a:t>
            </a:r>
          </a:p>
        </p:txBody>
      </p:sp>
      <p:sp>
        <p:nvSpPr>
          <p:cNvPr id="24" name="TextBox 24"/>
          <p:cNvSpPr txBox="1"/>
          <p:nvPr/>
        </p:nvSpPr>
        <p:spPr>
          <a:xfrm>
            <a:off x="11259464" y="3716500"/>
            <a:ext cx="5185972"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LÀM NGƠ VÌ KHÔNG LIÊN QUAN</a:t>
            </a:r>
          </a:p>
        </p:txBody>
      </p:sp>
      <p:sp>
        <p:nvSpPr>
          <p:cNvPr id="25" name="TextBox 25"/>
          <p:cNvSpPr txBox="1"/>
          <p:nvPr/>
        </p:nvSpPr>
        <p:spPr>
          <a:xfrm>
            <a:off x="1028700" y="7361932"/>
            <a:ext cx="6957323" cy="635000"/>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CHÊ TRÁCH BẠN ĐÓ</a:t>
            </a:r>
          </a:p>
        </p:txBody>
      </p:sp>
      <p:sp>
        <p:nvSpPr>
          <p:cNvPr id="26" name="TextBox 26"/>
          <p:cNvSpPr txBox="1"/>
          <p:nvPr/>
        </p:nvSpPr>
        <p:spPr>
          <a:xfrm>
            <a:off x="10852532" y="7052370"/>
            <a:ext cx="5999836"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KỂ CHO NGƯỜI KHÁC ĐỂ BÀN TÁN</a:t>
            </a:r>
          </a:p>
        </p:txBody>
      </p:sp>
      <p:grpSp>
        <p:nvGrpSpPr>
          <p:cNvPr id="27" name="Group 27"/>
          <p:cNvGrpSpPr/>
          <p:nvPr/>
        </p:nvGrpSpPr>
        <p:grpSpPr>
          <a:xfrm>
            <a:off x="1028700" y="2869469"/>
            <a:ext cx="6957323" cy="3052961"/>
            <a:chOff x="0" y="0"/>
            <a:chExt cx="1832381" cy="804072"/>
          </a:xfrm>
        </p:grpSpPr>
        <p:sp>
          <p:nvSpPr>
            <p:cNvPr id="28" name="Freeform 28"/>
            <p:cNvSpPr/>
            <p:nvPr/>
          </p:nvSpPr>
          <p:spPr>
            <a:xfrm>
              <a:off x="0" y="0"/>
              <a:ext cx="1832381" cy="804072"/>
            </a:xfrm>
            <a:custGeom>
              <a:avLst/>
              <a:gdLst/>
              <a:ahLst/>
              <a:cxnLst/>
              <a:rect l="l" t="t" r="r" b="b"/>
              <a:pathLst>
                <a:path w="1832381" h="804072">
                  <a:moveTo>
                    <a:pt x="67879" y="0"/>
                  </a:moveTo>
                  <a:lnTo>
                    <a:pt x="1764502" y="0"/>
                  </a:lnTo>
                  <a:cubicBezTo>
                    <a:pt x="1782505" y="0"/>
                    <a:pt x="1799770" y="7152"/>
                    <a:pt x="1812500" y="19881"/>
                  </a:cubicBezTo>
                  <a:cubicBezTo>
                    <a:pt x="1825230" y="32611"/>
                    <a:pt x="1832381" y="49876"/>
                    <a:pt x="1832381" y="67879"/>
                  </a:cubicBezTo>
                  <a:lnTo>
                    <a:pt x="1832381" y="736193"/>
                  </a:lnTo>
                  <a:cubicBezTo>
                    <a:pt x="1832381" y="754196"/>
                    <a:pt x="1825230" y="771461"/>
                    <a:pt x="1812500" y="784191"/>
                  </a:cubicBezTo>
                  <a:cubicBezTo>
                    <a:pt x="1799770" y="796920"/>
                    <a:pt x="1782505" y="804072"/>
                    <a:pt x="1764502" y="804072"/>
                  </a:cubicBezTo>
                  <a:lnTo>
                    <a:pt x="67879" y="804072"/>
                  </a:lnTo>
                  <a:cubicBezTo>
                    <a:pt x="49876" y="804072"/>
                    <a:pt x="32611" y="796920"/>
                    <a:pt x="19881" y="784191"/>
                  </a:cubicBezTo>
                  <a:cubicBezTo>
                    <a:pt x="7152" y="771461"/>
                    <a:pt x="0" y="754196"/>
                    <a:pt x="0" y="736193"/>
                  </a:cubicBezTo>
                  <a:lnTo>
                    <a:pt x="0" y="67879"/>
                  </a:lnTo>
                  <a:cubicBezTo>
                    <a:pt x="0" y="49876"/>
                    <a:pt x="7152" y="32611"/>
                    <a:pt x="19881" y="19881"/>
                  </a:cubicBezTo>
                  <a:cubicBezTo>
                    <a:pt x="32611" y="7152"/>
                    <a:pt x="49876" y="0"/>
                    <a:pt x="67879" y="0"/>
                  </a:cubicBezTo>
                  <a:close/>
                </a:path>
              </a:pathLst>
            </a:custGeom>
            <a:solidFill>
              <a:srgbClr val="5ACF3D">
                <a:alpha val="40000"/>
              </a:srgbClr>
            </a:solidFill>
          </p:spPr>
          <p:txBody>
            <a:bodyPr/>
            <a:lstStyle/>
            <a:p>
              <a:endParaRPr lang="en-US"/>
            </a:p>
          </p:txBody>
        </p:sp>
        <p:sp>
          <p:nvSpPr>
            <p:cNvPr id="29" name="TextBox 29"/>
            <p:cNvSpPr txBox="1"/>
            <p:nvPr/>
          </p:nvSpPr>
          <p:spPr>
            <a:xfrm>
              <a:off x="0" y="-57150"/>
              <a:ext cx="1832381" cy="861222"/>
            </a:xfrm>
            <a:prstGeom prst="rect">
              <a:avLst/>
            </a:prstGeom>
          </p:spPr>
          <p:txBody>
            <a:bodyPr lIns="50800" tIns="50800" rIns="50800" bIns="50800" rtlCol="0" anchor="ctr"/>
            <a:lstStyle/>
            <a:p>
              <a:pPr algn="ctr">
                <a:lnSpc>
                  <a:spcPts val="3080"/>
                </a:lnSpc>
              </a:pPr>
              <a:endParaRPr/>
            </a:p>
          </p:txBody>
        </p:sp>
      </p:gr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1968499"/>
            <a:chOff x="0" y="0"/>
            <a:chExt cx="4543291" cy="518453"/>
          </a:xfrm>
        </p:grpSpPr>
        <p:sp>
          <p:nvSpPr>
            <p:cNvPr id="4" name="Freeform 4"/>
            <p:cNvSpPr/>
            <p:nvPr/>
          </p:nvSpPr>
          <p:spPr>
            <a:xfrm>
              <a:off x="0" y="0"/>
              <a:ext cx="4543291" cy="518453"/>
            </a:xfrm>
            <a:custGeom>
              <a:avLst/>
              <a:gdLst/>
              <a:ahLst/>
              <a:cxnLst/>
              <a:rect l="l" t="t" r="r" b="b"/>
              <a:pathLst>
                <a:path w="4543291" h="518453">
                  <a:moveTo>
                    <a:pt x="27377" y="0"/>
                  </a:moveTo>
                  <a:lnTo>
                    <a:pt x="4515914" y="0"/>
                  </a:lnTo>
                  <a:cubicBezTo>
                    <a:pt x="4523175" y="0"/>
                    <a:pt x="4530138" y="2884"/>
                    <a:pt x="4535272" y="8018"/>
                  </a:cubicBezTo>
                  <a:cubicBezTo>
                    <a:pt x="4540407" y="13153"/>
                    <a:pt x="4543291" y="20116"/>
                    <a:pt x="4543291" y="27377"/>
                  </a:cubicBezTo>
                  <a:lnTo>
                    <a:pt x="4543291" y="491076"/>
                  </a:lnTo>
                  <a:cubicBezTo>
                    <a:pt x="4543291" y="506196"/>
                    <a:pt x="4531034" y="518453"/>
                    <a:pt x="4515914" y="518453"/>
                  </a:cubicBezTo>
                  <a:lnTo>
                    <a:pt x="27377" y="518453"/>
                  </a:lnTo>
                  <a:cubicBezTo>
                    <a:pt x="20116" y="518453"/>
                    <a:pt x="13153" y="515568"/>
                    <a:pt x="8018" y="510434"/>
                  </a:cubicBezTo>
                  <a:cubicBezTo>
                    <a:pt x="2884" y="505300"/>
                    <a:pt x="0" y="498337"/>
                    <a:pt x="0" y="491076"/>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575603"/>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9419305" y="5871964"/>
            <a:ext cx="218694" cy="21869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240D"/>
            </a:solidFill>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9" name="TextBox 9"/>
          <p:cNvSpPr txBox="1"/>
          <p:nvPr/>
        </p:nvSpPr>
        <p:spPr>
          <a:xfrm>
            <a:off x="773773" y="762000"/>
            <a:ext cx="16740454" cy="1549400"/>
          </a:xfrm>
          <a:prstGeom prst="rect">
            <a:avLst/>
          </a:prstGeom>
        </p:spPr>
        <p:txBody>
          <a:bodyPr lIns="0" tIns="0" rIns="0" bIns="0" rtlCol="0" anchor="t">
            <a:spAutoFit/>
          </a:bodyPr>
          <a:lstStyle/>
          <a:p>
            <a:pPr marL="0" lvl="0" indent="0" algn="l">
              <a:lnSpc>
                <a:spcPts val="5950"/>
              </a:lnSpc>
            </a:pPr>
            <a:r>
              <a:rPr lang="en-US" sz="5000" b="1" spc="-255">
                <a:solidFill>
                  <a:srgbClr val="FFFFFF"/>
                </a:solidFill>
                <a:latin typeface="Poppins Bold"/>
                <a:ea typeface="Poppins Bold"/>
                <a:cs typeface="Poppins Bold"/>
                <a:sym typeface="Poppins Bold"/>
              </a:rPr>
              <a:t>Câu 7:  Biểu hiện nào không phù hợp với sự tự tin trong giao tiếp xã hội?</a:t>
            </a:r>
          </a:p>
        </p:txBody>
      </p:sp>
      <p:sp>
        <p:nvSpPr>
          <p:cNvPr id="10" name="TextBox 10"/>
          <p:cNvSpPr txBox="1"/>
          <p:nvPr/>
        </p:nvSpPr>
        <p:spPr>
          <a:xfrm>
            <a:off x="1842878" y="3977874"/>
            <a:ext cx="5328968" cy="732440"/>
          </a:xfrm>
          <a:prstGeom prst="rect">
            <a:avLst/>
          </a:prstGeom>
        </p:spPr>
        <p:txBody>
          <a:bodyPr lIns="0" tIns="0" rIns="0" bIns="0" rtlCol="0" anchor="t">
            <a:spAutoFit/>
          </a:bodyPr>
          <a:lstStyle/>
          <a:p>
            <a:pPr algn="l">
              <a:lnSpc>
                <a:spcPts val="2867"/>
              </a:lnSpc>
            </a:pPr>
            <a:r>
              <a:rPr lang="en-US" sz="2048" spc="256">
                <a:solidFill>
                  <a:srgbClr val="AA240D"/>
                </a:solidFill>
                <a:latin typeface="Poppins"/>
                <a:ea typeface="Poppins"/>
                <a:cs typeface="Poppins"/>
                <a:sym typeface="Poppins"/>
              </a:rPr>
              <a:t>POST-SCREENING DISCUSSIONS AND CRITIQUE SESSIONS</a:t>
            </a:r>
          </a:p>
        </p:txBody>
      </p:sp>
      <p:grpSp>
        <p:nvGrpSpPr>
          <p:cNvPr id="11" name="Group 11"/>
          <p:cNvGrpSpPr/>
          <p:nvPr/>
        </p:nvGrpSpPr>
        <p:grpSpPr>
          <a:xfrm>
            <a:off x="1028700" y="2869469"/>
            <a:ext cx="6957323" cy="3002495"/>
            <a:chOff x="0" y="0"/>
            <a:chExt cx="1832381" cy="790781"/>
          </a:xfrm>
        </p:grpSpPr>
        <p:sp>
          <p:nvSpPr>
            <p:cNvPr id="12" name="Freeform 12"/>
            <p:cNvSpPr/>
            <p:nvPr/>
          </p:nvSpPr>
          <p:spPr>
            <a:xfrm>
              <a:off x="0" y="0"/>
              <a:ext cx="1832381" cy="790781"/>
            </a:xfrm>
            <a:custGeom>
              <a:avLst/>
              <a:gdLst/>
              <a:ahLst/>
              <a:cxnLst/>
              <a:rect l="l" t="t" r="r" b="b"/>
              <a:pathLst>
                <a:path w="1832381" h="790781">
                  <a:moveTo>
                    <a:pt x="67879" y="0"/>
                  </a:moveTo>
                  <a:lnTo>
                    <a:pt x="1764502" y="0"/>
                  </a:lnTo>
                  <a:cubicBezTo>
                    <a:pt x="1782505" y="0"/>
                    <a:pt x="1799770" y="7152"/>
                    <a:pt x="1812500" y="19881"/>
                  </a:cubicBezTo>
                  <a:cubicBezTo>
                    <a:pt x="1825230" y="32611"/>
                    <a:pt x="1832381" y="49876"/>
                    <a:pt x="1832381" y="67879"/>
                  </a:cubicBezTo>
                  <a:lnTo>
                    <a:pt x="1832381" y="722901"/>
                  </a:lnTo>
                  <a:cubicBezTo>
                    <a:pt x="1832381" y="740904"/>
                    <a:pt x="1825230" y="758169"/>
                    <a:pt x="1812500" y="770899"/>
                  </a:cubicBezTo>
                  <a:cubicBezTo>
                    <a:pt x="1799770" y="783629"/>
                    <a:pt x="1782505" y="790781"/>
                    <a:pt x="1764502" y="790781"/>
                  </a:cubicBezTo>
                  <a:lnTo>
                    <a:pt x="67879" y="790781"/>
                  </a:lnTo>
                  <a:cubicBezTo>
                    <a:pt x="49876" y="790781"/>
                    <a:pt x="32611" y="783629"/>
                    <a:pt x="19881" y="770899"/>
                  </a:cubicBezTo>
                  <a:cubicBezTo>
                    <a:pt x="7152" y="758169"/>
                    <a:pt x="0" y="740904"/>
                    <a:pt x="0" y="722901"/>
                  </a:cubicBezTo>
                  <a:lnTo>
                    <a:pt x="0" y="67879"/>
                  </a:lnTo>
                  <a:cubicBezTo>
                    <a:pt x="0" y="49876"/>
                    <a:pt x="7152" y="32611"/>
                    <a:pt x="19881" y="19881"/>
                  </a:cubicBezTo>
                  <a:cubicBezTo>
                    <a:pt x="32611" y="7152"/>
                    <a:pt x="49876" y="0"/>
                    <a:pt x="67879" y="0"/>
                  </a:cubicBezTo>
                  <a:close/>
                </a:path>
              </a:pathLst>
            </a:custGeom>
            <a:solidFill>
              <a:srgbClr val="FFFFFF"/>
            </a:solidFill>
          </p:spPr>
          <p:txBody>
            <a:bodyPr/>
            <a:lstStyle/>
            <a:p>
              <a:endParaRPr lang="en-US"/>
            </a:p>
          </p:txBody>
        </p:sp>
        <p:sp>
          <p:nvSpPr>
            <p:cNvPr id="13" name="TextBox 13"/>
            <p:cNvSpPr txBox="1"/>
            <p:nvPr/>
          </p:nvSpPr>
          <p:spPr>
            <a:xfrm>
              <a:off x="0" y="-57150"/>
              <a:ext cx="1832381" cy="847931"/>
            </a:xfrm>
            <a:prstGeom prst="rect">
              <a:avLst/>
            </a:prstGeom>
          </p:spPr>
          <p:txBody>
            <a:bodyPr lIns="50800" tIns="50800" rIns="50800" bIns="50800" rtlCol="0" anchor="ctr"/>
            <a:lstStyle/>
            <a:p>
              <a:pPr algn="ctr">
                <a:lnSpc>
                  <a:spcPts val="3080"/>
                </a:lnSpc>
              </a:pPr>
              <a:endParaRPr/>
            </a:p>
          </p:txBody>
        </p:sp>
      </p:grpSp>
      <p:grpSp>
        <p:nvGrpSpPr>
          <p:cNvPr id="14" name="Group 14"/>
          <p:cNvGrpSpPr/>
          <p:nvPr/>
        </p:nvGrpSpPr>
        <p:grpSpPr>
          <a:xfrm>
            <a:off x="10445600" y="2869469"/>
            <a:ext cx="6813700" cy="3002495"/>
            <a:chOff x="0" y="0"/>
            <a:chExt cx="1794555" cy="790781"/>
          </a:xfrm>
        </p:grpSpPr>
        <p:sp>
          <p:nvSpPr>
            <p:cNvPr id="15" name="Freeform 15"/>
            <p:cNvSpPr/>
            <p:nvPr/>
          </p:nvSpPr>
          <p:spPr>
            <a:xfrm>
              <a:off x="0" y="0"/>
              <a:ext cx="1794555" cy="790781"/>
            </a:xfrm>
            <a:custGeom>
              <a:avLst/>
              <a:gdLst/>
              <a:ahLst/>
              <a:cxnLst/>
              <a:rect l="l" t="t" r="r" b="b"/>
              <a:pathLst>
                <a:path w="1794555" h="790781">
                  <a:moveTo>
                    <a:pt x="69310" y="0"/>
                  </a:moveTo>
                  <a:lnTo>
                    <a:pt x="1725245" y="0"/>
                  </a:lnTo>
                  <a:cubicBezTo>
                    <a:pt x="1763524" y="0"/>
                    <a:pt x="1794555" y="31031"/>
                    <a:pt x="1794555" y="69310"/>
                  </a:cubicBezTo>
                  <a:lnTo>
                    <a:pt x="1794555" y="721471"/>
                  </a:lnTo>
                  <a:cubicBezTo>
                    <a:pt x="1794555" y="759750"/>
                    <a:pt x="1763524" y="790781"/>
                    <a:pt x="1725245" y="790781"/>
                  </a:cubicBezTo>
                  <a:lnTo>
                    <a:pt x="69310" y="790781"/>
                  </a:lnTo>
                  <a:cubicBezTo>
                    <a:pt x="31031" y="790781"/>
                    <a:pt x="0" y="759750"/>
                    <a:pt x="0" y="721471"/>
                  </a:cubicBezTo>
                  <a:lnTo>
                    <a:pt x="0" y="69310"/>
                  </a:lnTo>
                  <a:cubicBezTo>
                    <a:pt x="0" y="31031"/>
                    <a:pt x="31031" y="0"/>
                    <a:pt x="69310" y="0"/>
                  </a:cubicBezTo>
                  <a:close/>
                </a:path>
              </a:pathLst>
            </a:custGeom>
            <a:solidFill>
              <a:srgbClr val="FFFFFF"/>
            </a:solidFill>
          </p:spPr>
          <p:txBody>
            <a:bodyPr/>
            <a:lstStyle/>
            <a:p>
              <a:endParaRPr lang="en-US"/>
            </a:p>
          </p:txBody>
        </p:sp>
        <p:sp>
          <p:nvSpPr>
            <p:cNvPr id="16" name="TextBox 16"/>
            <p:cNvSpPr txBox="1"/>
            <p:nvPr/>
          </p:nvSpPr>
          <p:spPr>
            <a:xfrm>
              <a:off x="0" y="-57150"/>
              <a:ext cx="1794555" cy="847931"/>
            </a:xfrm>
            <a:prstGeom prst="rect">
              <a:avLst/>
            </a:prstGeom>
          </p:spPr>
          <p:txBody>
            <a:bodyPr lIns="50800" tIns="50800" rIns="50800" bIns="50800" rtlCol="0" anchor="ctr"/>
            <a:lstStyle/>
            <a:p>
              <a:pPr algn="ctr">
                <a:lnSpc>
                  <a:spcPts val="3080"/>
                </a:lnSpc>
              </a:pPr>
              <a:endParaRPr/>
            </a:p>
          </p:txBody>
        </p:sp>
      </p:grpSp>
      <p:grpSp>
        <p:nvGrpSpPr>
          <p:cNvPr id="17" name="Group 17"/>
          <p:cNvGrpSpPr/>
          <p:nvPr/>
        </p:nvGrpSpPr>
        <p:grpSpPr>
          <a:xfrm>
            <a:off x="1028700" y="6205339"/>
            <a:ext cx="6957323" cy="3052961"/>
            <a:chOff x="0" y="0"/>
            <a:chExt cx="1832381" cy="804072"/>
          </a:xfrm>
        </p:grpSpPr>
        <p:sp>
          <p:nvSpPr>
            <p:cNvPr id="18" name="Freeform 18"/>
            <p:cNvSpPr/>
            <p:nvPr/>
          </p:nvSpPr>
          <p:spPr>
            <a:xfrm>
              <a:off x="0" y="0"/>
              <a:ext cx="1832381" cy="804072"/>
            </a:xfrm>
            <a:custGeom>
              <a:avLst/>
              <a:gdLst/>
              <a:ahLst/>
              <a:cxnLst/>
              <a:rect l="l" t="t" r="r" b="b"/>
              <a:pathLst>
                <a:path w="1832381" h="804072">
                  <a:moveTo>
                    <a:pt x="67879" y="0"/>
                  </a:moveTo>
                  <a:lnTo>
                    <a:pt x="1764502" y="0"/>
                  </a:lnTo>
                  <a:cubicBezTo>
                    <a:pt x="1782505" y="0"/>
                    <a:pt x="1799770" y="7152"/>
                    <a:pt x="1812500" y="19881"/>
                  </a:cubicBezTo>
                  <a:cubicBezTo>
                    <a:pt x="1825230" y="32611"/>
                    <a:pt x="1832381" y="49876"/>
                    <a:pt x="1832381" y="67879"/>
                  </a:cubicBezTo>
                  <a:lnTo>
                    <a:pt x="1832381" y="736193"/>
                  </a:lnTo>
                  <a:cubicBezTo>
                    <a:pt x="1832381" y="754196"/>
                    <a:pt x="1825230" y="771461"/>
                    <a:pt x="1812500" y="784191"/>
                  </a:cubicBezTo>
                  <a:cubicBezTo>
                    <a:pt x="1799770" y="796920"/>
                    <a:pt x="1782505" y="804072"/>
                    <a:pt x="1764502" y="804072"/>
                  </a:cubicBezTo>
                  <a:lnTo>
                    <a:pt x="67879" y="804072"/>
                  </a:lnTo>
                  <a:cubicBezTo>
                    <a:pt x="49876" y="804072"/>
                    <a:pt x="32611" y="796920"/>
                    <a:pt x="19881" y="784191"/>
                  </a:cubicBezTo>
                  <a:cubicBezTo>
                    <a:pt x="7152" y="771461"/>
                    <a:pt x="0" y="754196"/>
                    <a:pt x="0" y="736193"/>
                  </a:cubicBezTo>
                  <a:lnTo>
                    <a:pt x="0" y="67879"/>
                  </a:lnTo>
                  <a:cubicBezTo>
                    <a:pt x="0" y="49876"/>
                    <a:pt x="7152" y="32611"/>
                    <a:pt x="19881" y="19881"/>
                  </a:cubicBezTo>
                  <a:cubicBezTo>
                    <a:pt x="32611" y="7152"/>
                    <a:pt x="49876" y="0"/>
                    <a:pt x="67879" y="0"/>
                  </a:cubicBezTo>
                  <a:close/>
                </a:path>
              </a:pathLst>
            </a:custGeom>
            <a:solidFill>
              <a:srgbClr val="FFFFFF"/>
            </a:solidFill>
          </p:spPr>
          <p:txBody>
            <a:bodyPr/>
            <a:lstStyle/>
            <a:p>
              <a:endParaRPr lang="en-US"/>
            </a:p>
          </p:txBody>
        </p:sp>
        <p:sp>
          <p:nvSpPr>
            <p:cNvPr id="19" name="TextBox 19"/>
            <p:cNvSpPr txBox="1"/>
            <p:nvPr/>
          </p:nvSpPr>
          <p:spPr>
            <a:xfrm>
              <a:off x="0" y="-57150"/>
              <a:ext cx="1832381" cy="861222"/>
            </a:xfrm>
            <a:prstGeom prst="rect">
              <a:avLst/>
            </a:prstGeom>
          </p:spPr>
          <p:txBody>
            <a:bodyPr lIns="50800" tIns="50800" rIns="50800" bIns="50800" rtlCol="0" anchor="ctr"/>
            <a:lstStyle/>
            <a:p>
              <a:pPr algn="ctr">
                <a:lnSpc>
                  <a:spcPts val="3080"/>
                </a:lnSpc>
              </a:pPr>
              <a:endParaRPr/>
            </a:p>
          </p:txBody>
        </p:sp>
      </p:grpSp>
      <p:grpSp>
        <p:nvGrpSpPr>
          <p:cNvPr id="20" name="Group 20"/>
          <p:cNvGrpSpPr/>
          <p:nvPr/>
        </p:nvGrpSpPr>
        <p:grpSpPr>
          <a:xfrm>
            <a:off x="10445600" y="6205339"/>
            <a:ext cx="6813700" cy="3052961"/>
            <a:chOff x="0" y="0"/>
            <a:chExt cx="1794555" cy="804072"/>
          </a:xfrm>
        </p:grpSpPr>
        <p:sp>
          <p:nvSpPr>
            <p:cNvPr id="21" name="Freeform 21"/>
            <p:cNvSpPr/>
            <p:nvPr/>
          </p:nvSpPr>
          <p:spPr>
            <a:xfrm>
              <a:off x="0" y="0"/>
              <a:ext cx="1794555" cy="804072"/>
            </a:xfrm>
            <a:custGeom>
              <a:avLst/>
              <a:gdLst/>
              <a:ahLst/>
              <a:cxnLst/>
              <a:rect l="l" t="t" r="r" b="b"/>
              <a:pathLst>
                <a:path w="1794555" h="804072">
                  <a:moveTo>
                    <a:pt x="69310" y="0"/>
                  </a:moveTo>
                  <a:lnTo>
                    <a:pt x="1725245" y="0"/>
                  </a:lnTo>
                  <a:cubicBezTo>
                    <a:pt x="1763524" y="0"/>
                    <a:pt x="1794555" y="31031"/>
                    <a:pt x="1794555" y="69310"/>
                  </a:cubicBezTo>
                  <a:lnTo>
                    <a:pt x="1794555" y="734762"/>
                  </a:lnTo>
                  <a:cubicBezTo>
                    <a:pt x="1794555" y="773041"/>
                    <a:pt x="1763524" y="804072"/>
                    <a:pt x="1725245" y="804072"/>
                  </a:cubicBezTo>
                  <a:lnTo>
                    <a:pt x="69310" y="804072"/>
                  </a:lnTo>
                  <a:cubicBezTo>
                    <a:pt x="31031" y="804072"/>
                    <a:pt x="0" y="773041"/>
                    <a:pt x="0" y="734762"/>
                  </a:cubicBezTo>
                  <a:lnTo>
                    <a:pt x="0" y="69310"/>
                  </a:lnTo>
                  <a:cubicBezTo>
                    <a:pt x="0" y="31031"/>
                    <a:pt x="31031" y="0"/>
                    <a:pt x="69310" y="0"/>
                  </a:cubicBezTo>
                  <a:close/>
                </a:path>
              </a:pathLst>
            </a:custGeom>
            <a:solidFill>
              <a:srgbClr val="FFFFFF"/>
            </a:solidFill>
          </p:spPr>
          <p:txBody>
            <a:bodyPr/>
            <a:lstStyle/>
            <a:p>
              <a:endParaRPr lang="en-US"/>
            </a:p>
          </p:txBody>
        </p:sp>
        <p:sp>
          <p:nvSpPr>
            <p:cNvPr id="22" name="TextBox 22"/>
            <p:cNvSpPr txBox="1"/>
            <p:nvPr/>
          </p:nvSpPr>
          <p:spPr>
            <a:xfrm>
              <a:off x="0" y="-57150"/>
              <a:ext cx="1794555" cy="861222"/>
            </a:xfrm>
            <a:prstGeom prst="rect">
              <a:avLst/>
            </a:prstGeom>
          </p:spPr>
          <p:txBody>
            <a:bodyPr lIns="50800" tIns="50800" rIns="50800" bIns="50800" rtlCol="0" anchor="ctr"/>
            <a:lstStyle/>
            <a:p>
              <a:pPr algn="ctr">
                <a:lnSpc>
                  <a:spcPts val="3080"/>
                </a:lnSpc>
              </a:pPr>
              <a:endParaRPr/>
            </a:p>
          </p:txBody>
        </p:sp>
      </p:grpSp>
      <p:sp>
        <p:nvSpPr>
          <p:cNvPr id="23" name="TextBox 23"/>
          <p:cNvSpPr txBox="1"/>
          <p:nvPr/>
        </p:nvSpPr>
        <p:spPr>
          <a:xfrm>
            <a:off x="1412008" y="3693220"/>
            <a:ext cx="6190706"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TÔN TRỌNG Ý KIẾN NGƯỜI KHÁC</a:t>
            </a:r>
          </a:p>
        </p:txBody>
      </p:sp>
      <p:sp>
        <p:nvSpPr>
          <p:cNvPr id="24" name="TextBox 24"/>
          <p:cNvSpPr txBox="1"/>
          <p:nvPr/>
        </p:nvSpPr>
        <p:spPr>
          <a:xfrm>
            <a:off x="11259464" y="3693220"/>
            <a:ext cx="5185972"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LẮNG NGHE TÍCH CỰC</a:t>
            </a:r>
          </a:p>
        </p:txBody>
      </p:sp>
      <p:sp>
        <p:nvSpPr>
          <p:cNvPr id="25" name="TextBox 25"/>
          <p:cNvSpPr txBox="1"/>
          <p:nvPr/>
        </p:nvSpPr>
        <p:spPr>
          <a:xfrm>
            <a:off x="1028700" y="7074955"/>
            <a:ext cx="6957323"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TỎ RA KIÊU NGẠO, COI THƯỜNG NGƯỜI KHÁC</a:t>
            </a:r>
          </a:p>
        </p:txBody>
      </p:sp>
      <p:sp>
        <p:nvSpPr>
          <p:cNvPr id="26" name="TextBox 26"/>
          <p:cNvSpPr txBox="1"/>
          <p:nvPr/>
        </p:nvSpPr>
        <p:spPr>
          <a:xfrm>
            <a:off x="10852532" y="6765392"/>
            <a:ext cx="5999836" cy="1873250"/>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BÌNH TĨNH TRAO ĐỔI KHI CÓ Ý KIẾN KHÁC NHAU</a:t>
            </a:r>
          </a:p>
        </p:txBody>
      </p:sp>
      <p:grpSp>
        <p:nvGrpSpPr>
          <p:cNvPr id="27" name="Group 27"/>
          <p:cNvGrpSpPr/>
          <p:nvPr/>
        </p:nvGrpSpPr>
        <p:grpSpPr>
          <a:xfrm>
            <a:off x="1028700" y="6227924"/>
            <a:ext cx="6957323" cy="3052961"/>
            <a:chOff x="0" y="0"/>
            <a:chExt cx="1832381" cy="804072"/>
          </a:xfrm>
        </p:grpSpPr>
        <p:sp>
          <p:nvSpPr>
            <p:cNvPr id="28" name="Freeform 28"/>
            <p:cNvSpPr/>
            <p:nvPr/>
          </p:nvSpPr>
          <p:spPr>
            <a:xfrm>
              <a:off x="0" y="0"/>
              <a:ext cx="1832381" cy="804072"/>
            </a:xfrm>
            <a:custGeom>
              <a:avLst/>
              <a:gdLst/>
              <a:ahLst/>
              <a:cxnLst/>
              <a:rect l="l" t="t" r="r" b="b"/>
              <a:pathLst>
                <a:path w="1832381" h="804072">
                  <a:moveTo>
                    <a:pt x="67879" y="0"/>
                  </a:moveTo>
                  <a:lnTo>
                    <a:pt x="1764502" y="0"/>
                  </a:lnTo>
                  <a:cubicBezTo>
                    <a:pt x="1782505" y="0"/>
                    <a:pt x="1799770" y="7152"/>
                    <a:pt x="1812500" y="19881"/>
                  </a:cubicBezTo>
                  <a:cubicBezTo>
                    <a:pt x="1825230" y="32611"/>
                    <a:pt x="1832381" y="49876"/>
                    <a:pt x="1832381" y="67879"/>
                  </a:cubicBezTo>
                  <a:lnTo>
                    <a:pt x="1832381" y="736193"/>
                  </a:lnTo>
                  <a:cubicBezTo>
                    <a:pt x="1832381" y="754196"/>
                    <a:pt x="1825230" y="771461"/>
                    <a:pt x="1812500" y="784191"/>
                  </a:cubicBezTo>
                  <a:cubicBezTo>
                    <a:pt x="1799770" y="796920"/>
                    <a:pt x="1782505" y="804072"/>
                    <a:pt x="1764502" y="804072"/>
                  </a:cubicBezTo>
                  <a:lnTo>
                    <a:pt x="67879" y="804072"/>
                  </a:lnTo>
                  <a:cubicBezTo>
                    <a:pt x="49876" y="804072"/>
                    <a:pt x="32611" y="796920"/>
                    <a:pt x="19881" y="784191"/>
                  </a:cubicBezTo>
                  <a:cubicBezTo>
                    <a:pt x="7152" y="771461"/>
                    <a:pt x="0" y="754196"/>
                    <a:pt x="0" y="736193"/>
                  </a:cubicBezTo>
                  <a:lnTo>
                    <a:pt x="0" y="67879"/>
                  </a:lnTo>
                  <a:cubicBezTo>
                    <a:pt x="0" y="49876"/>
                    <a:pt x="7152" y="32611"/>
                    <a:pt x="19881" y="19881"/>
                  </a:cubicBezTo>
                  <a:cubicBezTo>
                    <a:pt x="32611" y="7152"/>
                    <a:pt x="49876" y="0"/>
                    <a:pt x="67879" y="0"/>
                  </a:cubicBezTo>
                  <a:close/>
                </a:path>
              </a:pathLst>
            </a:custGeom>
            <a:solidFill>
              <a:srgbClr val="5ACF3D">
                <a:alpha val="40000"/>
              </a:srgbClr>
            </a:solidFill>
          </p:spPr>
          <p:txBody>
            <a:bodyPr/>
            <a:lstStyle/>
            <a:p>
              <a:endParaRPr lang="en-US"/>
            </a:p>
          </p:txBody>
        </p:sp>
        <p:sp>
          <p:nvSpPr>
            <p:cNvPr id="29" name="TextBox 29"/>
            <p:cNvSpPr txBox="1"/>
            <p:nvPr/>
          </p:nvSpPr>
          <p:spPr>
            <a:xfrm>
              <a:off x="0" y="-57150"/>
              <a:ext cx="1832381" cy="861222"/>
            </a:xfrm>
            <a:prstGeom prst="rect">
              <a:avLst/>
            </a:prstGeom>
          </p:spPr>
          <p:txBody>
            <a:bodyPr lIns="50800" tIns="50800" rIns="50800" bIns="50800" rtlCol="0" anchor="ctr"/>
            <a:lstStyle/>
            <a:p>
              <a:pPr algn="ctr">
                <a:lnSpc>
                  <a:spcPts val="3080"/>
                </a:lnSpc>
              </a:pPr>
              <a:endParaRPr/>
            </a:p>
          </p:txBody>
        </p:sp>
      </p:gr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1968499"/>
            <a:chOff x="0" y="0"/>
            <a:chExt cx="4543291" cy="518453"/>
          </a:xfrm>
        </p:grpSpPr>
        <p:sp>
          <p:nvSpPr>
            <p:cNvPr id="4" name="Freeform 4"/>
            <p:cNvSpPr/>
            <p:nvPr/>
          </p:nvSpPr>
          <p:spPr>
            <a:xfrm>
              <a:off x="0" y="0"/>
              <a:ext cx="4543291" cy="518453"/>
            </a:xfrm>
            <a:custGeom>
              <a:avLst/>
              <a:gdLst/>
              <a:ahLst/>
              <a:cxnLst/>
              <a:rect l="l" t="t" r="r" b="b"/>
              <a:pathLst>
                <a:path w="4543291" h="518453">
                  <a:moveTo>
                    <a:pt x="27377" y="0"/>
                  </a:moveTo>
                  <a:lnTo>
                    <a:pt x="4515914" y="0"/>
                  </a:lnTo>
                  <a:cubicBezTo>
                    <a:pt x="4523175" y="0"/>
                    <a:pt x="4530138" y="2884"/>
                    <a:pt x="4535272" y="8018"/>
                  </a:cubicBezTo>
                  <a:cubicBezTo>
                    <a:pt x="4540407" y="13153"/>
                    <a:pt x="4543291" y="20116"/>
                    <a:pt x="4543291" y="27377"/>
                  </a:cubicBezTo>
                  <a:lnTo>
                    <a:pt x="4543291" y="491076"/>
                  </a:lnTo>
                  <a:cubicBezTo>
                    <a:pt x="4543291" y="506196"/>
                    <a:pt x="4531034" y="518453"/>
                    <a:pt x="4515914" y="518453"/>
                  </a:cubicBezTo>
                  <a:lnTo>
                    <a:pt x="27377" y="518453"/>
                  </a:lnTo>
                  <a:cubicBezTo>
                    <a:pt x="20116" y="518453"/>
                    <a:pt x="13153" y="515568"/>
                    <a:pt x="8018" y="510434"/>
                  </a:cubicBezTo>
                  <a:cubicBezTo>
                    <a:pt x="2884" y="505300"/>
                    <a:pt x="0" y="498337"/>
                    <a:pt x="0" y="491076"/>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575603"/>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9419305" y="5871964"/>
            <a:ext cx="218694" cy="21869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240D"/>
            </a:solidFill>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9" name="TextBox 9"/>
          <p:cNvSpPr txBox="1"/>
          <p:nvPr/>
        </p:nvSpPr>
        <p:spPr>
          <a:xfrm>
            <a:off x="773773" y="762000"/>
            <a:ext cx="16740454" cy="1549400"/>
          </a:xfrm>
          <a:prstGeom prst="rect">
            <a:avLst/>
          </a:prstGeom>
        </p:spPr>
        <p:txBody>
          <a:bodyPr lIns="0" tIns="0" rIns="0" bIns="0" rtlCol="0" anchor="t">
            <a:spAutoFit/>
          </a:bodyPr>
          <a:lstStyle/>
          <a:p>
            <a:pPr marL="0" lvl="0" indent="0" algn="l">
              <a:lnSpc>
                <a:spcPts val="5950"/>
              </a:lnSpc>
            </a:pPr>
            <a:r>
              <a:rPr lang="en-US" sz="5000" b="1" spc="-255">
                <a:solidFill>
                  <a:srgbClr val="FFFFFF"/>
                </a:solidFill>
                <a:latin typeface="Poppins Bold"/>
                <a:ea typeface="Poppins Bold"/>
                <a:cs typeface="Poppins Bold"/>
                <a:sym typeface="Poppins Bold"/>
              </a:rPr>
              <a:t>Câu 8:  Việc tham gia các hoạt động vì cộng đồng giúp mỗi người</a:t>
            </a:r>
          </a:p>
        </p:txBody>
      </p:sp>
      <p:sp>
        <p:nvSpPr>
          <p:cNvPr id="10" name="TextBox 10"/>
          <p:cNvSpPr txBox="1"/>
          <p:nvPr/>
        </p:nvSpPr>
        <p:spPr>
          <a:xfrm>
            <a:off x="1842878" y="3977874"/>
            <a:ext cx="5328968" cy="732440"/>
          </a:xfrm>
          <a:prstGeom prst="rect">
            <a:avLst/>
          </a:prstGeom>
        </p:spPr>
        <p:txBody>
          <a:bodyPr lIns="0" tIns="0" rIns="0" bIns="0" rtlCol="0" anchor="t">
            <a:spAutoFit/>
          </a:bodyPr>
          <a:lstStyle/>
          <a:p>
            <a:pPr algn="l">
              <a:lnSpc>
                <a:spcPts val="2867"/>
              </a:lnSpc>
            </a:pPr>
            <a:r>
              <a:rPr lang="en-US" sz="2048" spc="256">
                <a:solidFill>
                  <a:srgbClr val="AA240D"/>
                </a:solidFill>
                <a:latin typeface="Poppins"/>
                <a:ea typeface="Poppins"/>
                <a:cs typeface="Poppins"/>
                <a:sym typeface="Poppins"/>
              </a:rPr>
              <a:t>POST-SCREENING DISCUSSIONS AND CRITIQUE SESSIONS</a:t>
            </a:r>
          </a:p>
        </p:txBody>
      </p:sp>
      <p:grpSp>
        <p:nvGrpSpPr>
          <p:cNvPr id="11" name="Group 11"/>
          <p:cNvGrpSpPr/>
          <p:nvPr/>
        </p:nvGrpSpPr>
        <p:grpSpPr>
          <a:xfrm>
            <a:off x="1028700" y="2869469"/>
            <a:ext cx="6957323" cy="3002495"/>
            <a:chOff x="0" y="0"/>
            <a:chExt cx="1832381" cy="790781"/>
          </a:xfrm>
        </p:grpSpPr>
        <p:sp>
          <p:nvSpPr>
            <p:cNvPr id="12" name="Freeform 12"/>
            <p:cNvSpPr/>
            <p:nvPr/>
          </p:nvSpPr>
          <p:spPr>
            <a:xfrm>
              <a:off x="0" y="0"/>
              <a:ext cx="1832381" cy="790781"/>
            </a:xfrm>
            <a:custGeom>
              <a:avLst/>
              <a:gdLst/>
              <a:ahLst/>
              <a:cxnLst/>
              <a:rect l="l" t="t" r="r" b="b"/>
              <a:pathLst>
                <a:path w="1832381" h="790781">
                  <a:moveTo>
                    <a:pt x="67879" y="0"/>
                  </a:moveTo>
                  <a:lnTo>
                    <a:pt x="1764502" y="0"/>
                  </a:lnTo>
                  <a:cubicBezTo>
                    <a:pt x="1782505" y="0"/>
                    <a:pt x="1799770" y="7152"/>
                    <a:pt x="1812500" y="19881"/>
                  </a:cubicBezTo>
                  <a:cubicBezTo>
                    <a:pt x="1825230" y="32611"/>
                    <a:pt x="1832381" y="49876"/>
                    <a:pt x="1832381" y="67879"/>
                  </a:cubicBezTo>
                  <a:lnTo>
                    <a:pt x="1832381" y="722901"/>
                  </a:lnTo>
                  <a:cubicBezTo>
                    <a:pt x="1832381" y="740904"/>
                    <a:pt x="1825230" y="758169"/>
                    <a:pt x="1812500" y="770899"/>
                  </a:cubicBezTo>
                  <a:cubicBezTo>
                    <a:pt x="1799770" y="783629"/>
                    <a:pt x="1782505" y="790781"/>
                    <a:pt x="1764502" y="790781"/>
                  </a:cubicBezTo>
                  <a:lnTo>
                    <a:pt x="67879" y="790781"/>
                  </a:lnTo>
                  <a:cubicBezTo>
                    <a:pt x="49876" y="790781"/>
                    <a:pt x="32611" y="783629"/>
                    <a:pt x="19881" y="770899"/>
                  </a:cubicBezTo>
                  <a:cubicBezTo>
                    <a:pt x="7152" y="758169"/>
                    <a:pt x="0" y="740904"/>
                    <a:pt x="0" y="722901"/>
                  </a:cubicBezTo>
                  <a:lnTo>
                    <a:pt x="0" y="67879"/>
                  </a:lnTo>
                  <a:cubicBezTo>
                    <a:pt x="0" y="49876"/>
                    <a:pt x="7152" y="32611"/>
                    <a:pt x="19881" y="19881"/>
                  </a:cubicBezTo>
                  <a:cubicBezTo>
                    <a:pt x="32611" y="7152"/>
                    <a:pt x="49876" y="0"/>
                    <a:pt x="67879" y="0"/>
                  </a:cubicBezTo>
                  <a:close/>
                </a:path>
              </a:pathLst>
            </a:custGeom>
            <a:solidFill>
              <a:srgbClr val="FFFFFF"/>
            </a:solidFill>
          </p:spPr>
          <p:txBody>
            <a:bodyPr/>
            <a:lstStyle/>
            <a:p>
              <a:endParaRPr lang="en-US"/>
            </a:p>
          </p:txBody>
        </p:sp>
        <p:sp>
          <p:nvSpPr>
            <p:cNvPr id="13" name="TextBox 13"/>
            <p:cNvSpPr txBox="1"/>
            <p:nvPr/>
          </p:nvSpPr>
          <p:spPr>
            <a:xfrm>
              <a:off x="0" y="-57150"/>
              <a:ext cx="1832381" cy="847931"/>
            </a:xfrm>
            <a:prstGeom prst="rect">
              <a:avLst/>
            </a:prstGeom>
          </p:spPr>
          <p:txBody>
            <a:bodyPr lIns="50800" tIns="50800" rIns="50800" bIns="50800" rtlCol="0" anchor="ctr"/>
            <a:lstStyle/>
            <a:p>
              <a:pPr algn="ctr">
                <a:lnSpc>
                  <a:spcPts val="3080"/>
                </a:lnSpc>
              </a:pPr>
              <a:endParaRPr/>
            </a:p>
          </p:txBody>
        </p:sp>
      </p:grpSp>
      <p:grpSp>
        <p:nvGrpSpPr>
          <p:cNvPr id="14" name="Group 14"/>
          <p:cNvGrpSpPr/>
          <p:nvPr/>
        </p:nvGrpSpPr>
        <p:grpSpPr>
          <a:xfrm>
            <a:off x="10445600" y="2869469"/>
            <a:ext cx="6813700" cy="3002495"/>
            <a:chOff x="0" y="0"/>
            <a:chExt cx="1794555" cy="790781"/>
          </a:xfrm>
        </p:grpSpPr>
        <p:sp>
          <p:nvSpPr>
            <p:cNvPr id="15" name="Freeform 15"/>
            <p:cNvSpPr/>
            <p:nvPr/>
          </p:nvSpPr>
          <p:spPr>
            <a:xfrm>
              <a:off x="0" y="0"/>
              <a:ext cx="1794555" cy="790781"/>
            </a:xfrm>
            <a:custGeom>
              <a:avLst/>
              <a:gdLst/>
              <a:ahLst/>
              <a:cxnLst/>
              <a:rect l="l" t="t" r="r" b="b"/>
              <a:pathLst>
                <a:path w="1794555" h="790781">
                  <a:moveTo>
                    <a:pt x="69310" y="0"/>
                  </a:moveTo>
                  <a:lnTo>
                    <a:pt x="1725245" y="0"/>
                  </a:lnTo>
                  <a:cubicBezTo>
                    <a:pt x="1763524" y="0"/>
                    <a:pt x="1794555" y="31031"/>
                    <a:pt x="1794555" y="69310"/>
                  </a:cubicBezTo>
                  <a:lnTo>
                    <a:pt x="1794555" y="721471"/>
                  </a:lnTo>
                  <a:cubicBezTo>
                    <a:pt x="1794555" y="759750"/>
                    <a:pt x="1763524" y="790781"/>
                    <a:pt x="1725245" y="790781"/>
                  </a:cubicBezTo>
                  <a:lnTo>
                    <a:pt x="69310" y="790781"/>
                  </a:lnTo>
                  <a:cubicBezTo>
                    <a:pt x="31031" y="790781"/>
                    <a:pt x="0" y="759750"/>
                    <a:pt x="0" y="721471"/>
                  </a:cubicBezTo>
                  <a:lnTo>
                    <a:pt x="0" y="69310"/>
                  </a:lnTo>
                  <a:cubicBezTo>
                    <a:pt x="0" y="31031"/>
                    <a:pt x="31031" y="0"/>
                    <a:pt x="69310" y="0"/>
                  </a:cubicBezTo>
                  <a:close/>
                </a:path>
              </a:pathLst>
            </a:custGeom>
            <a:solidFill>
              <a:srgbClr val="FFFFFF"/>
            </a:solidFill>
          </p:spPr>
          <p:txBody>
            <a:bodyPr/>
            <a:lstStyle/>
            <a:p>
              <a:endParaRPr lang="en-US"/>
            </a:p>
          </p:txBody>
        </p:sp>
        <p:sp>
          <p:nvSpPr>
            <p:cNvPr id="16" name="TextBox 16"/>
            <p:cNvSpPr txBox="1"/>
            <p:nvPr/>
          </p:nvSpPr>
          <p:spPr>
            <a:xfrm>
              <a:off x="0" y="-57150"/>
              <a:ext cx="1794555" cy="847931"/>
            </a:xfrm>
            <a:prstGeom prst="rect">
              <a:avLst/>
            </a:prstGeom>
          </p:spPr>
          <p:txBody>
            <a:bodyPr lIns="50800" tIns="50800" rIns="50800" bIns="50800" rtlCol="0" anchor="ctr"/>
            <a:lstStyle/>
            <a:p>
              <a:pPr algn="ctr">
                <a:lnSpc>
                  <a:spcPts val="3080"/>
                </a:lnSpc>
              </a:pPr>
              <a:endParaRPr/>
            </a:p>
          </p:txBody>
        </p:sp>
      </p:grpSp>
      <p:grpSp>
        <p:nvGrpSpPr>
          <p:cNvPr id="17" name="Group 17"/>
          <p:cNvGrpSpPr/>
          <p:nvPr/>
        </p:nvGrpSpPr>
        <p:grpSpPr>
          <a:xfrm>
            <a:off x="1028700" y="6205339"/>
            <a:ext cx="6957323" cy="3052961"/>
            <a:chOff x="0" y="0"/>
            <a:chExt cx="1832381" cy="804072"/>
          </a:xfrm>
        </p:grpSpPr>
        <p:sp>
          <p:nvSpPr>
            <p:cNvPr id="18" name="Freeform 18"/>
            <p:cNvSpPr/>
            <p:nvPr/>
          </p:nvSpPr>
          <p:spPr>
            <a:xfrm>
              <a:off x="0" y="0"/>
              <a:ext cx="1832381" cy="804072"/>
            </a:xfrm>
            <a:custGeom>
              <a:avLst/>
              <a:gdLst/>
              <a:ahLst/>
              <a:cxnLst/>
              <a:rect l="l" t="t" r="r" b="b"/>
              <a:pathLst>
                <a:path w="1832381" h="804072">
                  <a:moveTo>
                    <a:pt x="67879" y="0"/>
                  </a:moveTo>
                  <a:lnTo>
                    <a:pt x="1764502" y="0"/>
                  </a:lnTo>
                  <a:cubicBezTo>
                    <a:pt x="1782505" y="0"/>
                    <a:pt x="1799770" y="7152"/>
                    <a:pt x="1812500" y="19881"/>
                  </a:cubicBezTo>
                  <a:cubicBezTo>
                    <a:pt x="1825230" y="32611"/>
                    <a:pt x="1832381" y="49876"/>
                    <a:pt x="1832381" y="67879"/>
                  </a:cubicBezTo>
                  <a:lnTo>
                    <a:pt x="1832381" y="736193"/>
                  </a:lnTo>
                  <a:cubicBezTo>
                    <a:pt x="1832381" y="754196"/>
                    <a:pt x="1825230" y="771461"/>
                    <a:pt x="1812500" y="784191"/>
                  </a:cubicBezTo>
                  <a:cubicBezTo>
                    <a:pt x="1799770" y="796920"/>
                    <a:pt x="1782505" y="804072"/>
                    <a:pt x="1764502" y="804072"/>
                  </a:cubicBezTo>
                  <a:lnTo>
                    <a:pt x="67879" y="804072"/>
                  </a:lnTo>
                  <a:cubicBezTo>
                    <a:pt x="49876" y="804072"/>
                    <a:pt x="32611" y="796920"/>
                    <a:pt x="19881" y="784191"/>
                  </a:cubicBezTo>
                  <a:cubicBezTo>
                    <a:pt x="7152" y="771461"/>
                    <a:pt x="0" y="754196"/>
                    <a:pt x="0" y="736193"/>
                  </a:cubicBezTo>
                  <a:lnTo>
                    <a:pt x="0" y="67879"/>
                  </a:lnTo>
                  <a:cubicBezTo>
                    <a:pt x="0" y="49876"/>
                    <a:pt x="7152" y="32611"/>
                    <a:pt x="19881" y="19881"/>
                  </a:cubicBezTo>
                  <a:cubicBezTo>
                    <a:pt x="32611" y="7152"/>
                    <a:pt x="49876" y="0"/>
                    <a:pt x="67879" y="0"/>
                  </a:cubicBezTo>
                  <a:close/>
                </a:path>
              </a:pathLst>
            </a:custGeom>
            <a:solidFill>
              <a:srgbClr val="FFFFFF"/>
            </a:solidFill>
          </p:spPr>
          <p:txBody>
            <a:bodyPr/>
            <a:lstStyle/>
            <a:p>
              <a:endParaRPr lang="en-US"/>
            </a:p>
          </p:txBody>
        </p:sp>
        <p:sp>
          <p:nvSpPr>
            <p:cNvPr id="19" name="TextBox 19"/>
            <p:cNvSpPr txBox="1"/>
            <p:nvPr/>
          </p:nvSpPr>
          <p:spPr>
            <a:xfrm>
              <a:off x="0" y="-57150"/>
              <a:ext cx="1832381" cy="861222"/>
            </a:xfrm>
            <a:prstGeom prst="rect">
              <a:avLst/>
            </a:prstGeom>
          </p:spPr>
          <p:txBody>
            <a:bodyPr lIns="50800" tIns="50800" rIns="50800" bIns="50800" rtlCol="0" anchor="ctr"/>
            <a:lstStyle/>
            <a:p>
              <a:pPr algn="ctr">
                <a:lnSpc>
                  <a:spcPts val="3080"/>
                </a:lnSpc>
              </a:pPr>
              <a:endParaRPr/>
            </a:p>
          </p:txBody>
        </p:sp>
      </p:grpSp>
      <p:grpSp>
        <p:nvGrpSpPr>
          <p:cNvPr id="20" name="Group 20"/>
          <p:cNvGrpSpPr/>
          <p:nvPr/>
        </p:nvGrpSpPr>
        <p:grpSpPr>
          <a:xfrm>
            <a:off x="10445600" y="6205339"/>
            <a:ext cx="6813700" cy="3052961"/>
            <a:chOff x="0" y="0"/>
            <a:chExt cx="1794555" cy="804072"/>
          </a:xfrm>
        </p:grpSpPr>
        <p:sp>
          <p:nvSpPr>
            <p:cNvPr id="21" name="Freeform 21"/>
            <p:cNvSpPr/>
            <p:nvPr/>
          </p:nvSpPr>
          <p:spPr>
            <a:xfrm>
              <a:off x="0" y="0"/>
              <a:ext cx="1794555" cy="804072"/>
            </a:xfrm>
            <a:custGeom>
              <a:avLst/>
              <a:gdLst/>
              <a:ahLst/>
              <a:cxnLst/>
              <a:rect l="l" t="t" r="r" b="b"/>
              <a:pathLst>
                <a:path w="1794555" h="804072">
                  <a:moveTo>
                    <a:pt x="69310" y="0"/>
                  </a:moveTo>
                  <a:lnTo>
                    <a:pt x="1725245" y="0"/>
                  </a:lnTo>
                  <a:cubicBezTo>
                    <a:pt x="1763524" y="0"/>
                    <a:pt x="1794555" y="31031"/>
                    <a:pt x="1794555" y="69310"/>
                  </a:cubicBezTo>
                  <a:lnTo>
                    <a:pt x="1794555" y="734762"/>
                  </a:lnTo>
                  <a:cubicBezTo>
                    <a:pt x="1794555" y="773041"/>
                    <a:pt x="1763524" y="804072"/>
                    <a:pt x="1725245" y="804072"/>
                  </a:cubicBezTo>
                  <a:lnTo>
                    <a:pt x="69310" y="804072"/>
                  </a:lnTo>
                  <a:cubicBezTo>
                    <a:pt x="31031" y="804072"/>
                    <a:pt x="0" y="773041"/>
                    <a:pt x="0" y="734762"/>
                  </a:cubicBezTo>
                  <a:lnTo>
                    <a:pt x="0" y="69310"/>
                  </a:lnTo>
                  <a:cubicBezTo>
                    <a:pt x="0" y="31031"/>
                    <a:pt x="31031" y="0"/>
                    <a:pt x="69310" y="0"/>
                  </a:cubicBezTo>
                  <a:close/>
                </a:path>
              </a:pathLst>
            </a:custGeom>
            <a:solidFill>
              <a:srgbClr val="FFFFFF"/>
            </a:solidFill>
          </p:spPr>
          <p:txBody>
            <a:bodyPr/>
            <a:lstStyle/>
            <a:p>
              <a:endParaRPr lang="en-US"/>
            </a:p>
          </p:txBody>
        </p:sp>
        <p:sp>
          <p:nvSpPr>
            <p:cNvPr id="22" name="TextBox 22"/>
            <p:cNvSpPr txBox="1"/>
            <p:nvPr/>
          </p:nvSpPr>
          <p:spPr>
            <a:xfrm>
              <a:off x="0" y="-57150"/>
              <a:ext cx="1794555" cy="861222"/>
            </a:xfrm>
            <a:prstGeom prst="rect">
              <a:avLst/>
            </a:prstGeom>
          </p:spPr>
          <p:txBody>
            <a:bodyPr lIns="50800" tIns="50800" rIns="50800" bIns="50800" rtlCol="0" anchor="ctr"/>
            <a:lstStyle/>
            <a:p>
              <a:pPr algn="ctr">
                <a:lnSpc>
                  <a:spcPts val="3080"/>
                </a:lnSpc>
              </a:pPr>
              <a:endParaRPr/>
            </a:p>
          </p:txBody>
        </p:sp>
      </p:grpSp>
      <p:sp>
        <p:nvSpPr>
          <p:cNvPr id="23" name="TextBox 23"/>
          <p:cNvSpPr txBox="1"/>
          <p:nvPr/>
        </p:nvSpPr>
        <p:spPr>
          <a:xfrm>
            <a:off x="1412008" y="3383657"/>
            <a:ext cx="6190706" cy="1873250"/>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RÈN LUYỆN KỸ NĂNG SỐNG VÀ TRÁCH NHIỆM XÃ HỘI</a:t>
            </a:r>
          </a:p>
        </p:txBody>
      </p:sp>
      <p:sp>
        <p:nvSpPr>
          <p:cNvPr id="24" name="TextBox 24"/>
          <p:cNvSpPr txBox="1"/>
          <p:nvPr/>
        </p:nvSpPr>
        <p:spPr>
          <a:xfrm>
            <a:off x="11259464" y="3693220"/>
            <a:ext cx="5185972"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TỐN NHIỀU THỜI GIAN VÔ ÍCH</a:t>
            </a:r>
          </a:p>
        </p:txBody>
      </p:sp>
      <p:sp>
        <p:nvSpPr>
          <p:cNvPr id="25" name="TextBox 25"/>
          <p:cNvSpPr txBox="1"/>
          <p:nvPr/>
        </p:nvSpPr>
        <p:spPr>
          <a:xfrm>
            <a:off x="1028700" y="7074955"/>
            <a:ext cx="6957323"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KHÔNG MANG LẠI LỢI ÍCH GÌ</a:t>
            </a:r>
          </a:p>
        </p:txBody>
      </p:sp>
      <p:sp>
        <p:nvSpPr>
          <p:cNvPr id="26" name="TextBox 26"/>
          <p:cNvSpPr txBox="1"/>
          <p:nvPr/>
        </p:nvSpPr>
        <p:spPr>
          <a:xfrm>
            <a:off x="10852532" y="7052370"/>
            <a:ext cx="5999836" cy="1254125"/>
          </a:xfrm>
          <a:prstGeom prst="rect">
            <a:avLst/>
          </a:prstGeom>
        </p:spPr>
        <p:txBody>
          <a:bodyPr lIns="0" tIns="0" rIns="0" bIns="0" rtlCol="0" anchor="t">
            <a:spAutoFit/>
          </a:bodyPr>
          <a:lstStyle/>
          <a:p>
            <a:pPr algn="ctr">
              <a:lnSpc>
                <a:spcPts val="4900"/>
              </a:lnSpc>
            </a:pPr>
            <a:r>
              <a:rPr lang="en-US" sz="3500" spc="437">
                <a:solidFill>
                  <a:srgbClr val="AA240D"/>
                </a:solidFill>
                <a:latin typeface="Poppins"/>
                <a:ea typeface="Poppins"/>
                <a:cs typeface="Poppins"/>
                <a:sym typeface="Poppins"/>
              </a:rPr>
              <a:t>BỊ ẢNH HƯỞNG ĐẾN HỌC TẬP</a:t>
            </a:r>
          </a:p>
        </p:txBody>
      </p:sp>
      <p:grpSp>
        <p:nvGrpSpPr>
          <p:cNvPr id="27" name="Group 27"/>
          <p:cNvGrpSpPr/>
          <p:nvPr/>
        </p:nvGrpSpPr>
        <p:grpSpPr>
          <a:xfrm>
            <a:off x="1028700" y="2819003"/>
            <a:ext cx="6957323" cy="3052961"/>
            <a:chOff x="0" y="0"/>
            <a:chExt cx="1832381" cy="804072"/>
          </a:xfrm>
        </p:grpSpPr>
        <p:sp>
          <p:nvSpPr>
            <p:cNvPr id="28" name="Freeform 28"/>
            <p:cNvSpPr/>
            <p:nvPr/>
          </p:nvSpPr>
          <p:spPr>
            <a:xfrm>
              <a:off x="0" y="0"/>
              <a:ext cx="1832381" cy="804072"/>
            </a:xfrm>
            <a:custGeom>
              <a:avLst/>
              <a:gdLst/>
              <a:ahLst/>
              <a:cxnLst/>
              <a:rect l="l" t="t" r="r" b="b"/>
              <a:pathLst>
                <a:path w="1832381" h="804072">
                  <a:moveTo>
                    <a:pt x="67879" y="0"/>
                  </a:moveTo>
                  <a:lnTo>
                    <a:pt x="1764502" y="0"/>
                  </a:lnTo>
                  <a:cubicBezTo>
                    <a:pt x="1782505" y="0"/>
                    <a:pt x="1799770" y="7152"/>
                    <a:pt x="1812500" y="19881"/>
                  </a:cubicBezTo>
                  <a:cubicBezTo>
                    <a:pt x="1825230" y="32611"/>
                    <a:pt x="1832381" y="49876"/>
                    <a:pt x="1832381" y="67879"/>
                  </a:cubicBezTo>
                  <a:lnTo>
                    <a:pt x="1832381" y="736193"/>
                  </a:lnTo>
                  <a:cubicBezTo>
                    <a:pt x="1832381" y="754196"/>
                    <a:pt x="1825230" y="771461"/>
                    <a:pt x="1812500" y="784191"/>
                  </a:cubicBezTo>
                  <a:cubicBezTo>
                    <a:pt x="1799770" y="796920"/>
                    <a:pt x="1782505" y="804072"/>
                    <a:pt x="1764502" y="804072"/>
                  </a:cubicBezTo>
                  <a:lnTo>
                    <a:pt x="67879" y="804072"/>
                  </a:lnTo>
                  <a:cubicBezTo>
                    <a:pt x="49876" y="804072"/>
                    <a:pt x="32611" y="796920"/>
                    <a:pt x="19881" y="784191"/>
                  </a:cubicBezTo>
                  <a:cubicBezTo>
                    <a:pt x="7152" y="771461"/>
                    <a:pt x="0" y="754196"/>
                    <a:pt x="0" y="736193"/>
                  </a:cubicBezTo>
                  <a:lnTo>
                    <a:pt x="0" y="67879"/>
                  </a:lnTo>
                  <a:cubicBezTo>
                    <a:pt x="0" y="49876"/>
                    <a:pt x="7152" y="32611"/>
                    <a:pt x="19881" y="19881"/>
                  </a:cubicBezTo>
                  <a:cubicBezTo>
                    <a:pt x="32611" y="7152"/>
                    <a:pt x="49876" y="0"/>
                    <a:pt x="67879" y="0"/>
                  </a:cubicBezTo>
                  <a:close/>
                </a:path>
              </a:pathLst>
            </a:custGeom>
            <a:solidFill>
              <a:srgbClr val="5ACF3D">
                <a:alpha val="40000"/>
              </a:srgbClr>
            </a:solidFill>
          </p:spPr>
          <p:txBody>
            <a:bodyPr/>
            <a:lstStyle/>
            <a:p>
              <a:endParaRPr lang="en-US"/>
            </a:p>
          </p:txBody>
        </p:sp>
        <p:sp>
          <p:nvSpPr>
            <p:cNvPr id="29" name="TextBox 29"/>
            <p:cNvSpPr txBox="1"/>
            <p:nvPr/>
          </p:nvSpPr>
          <p:spPr>
            <a:xfrm>
              <a:off x="0" y="-57150"/>
              <a:ext cx="1832381" cy="861222"/>
            </a:xfrm>
            <a:prstGeom prst="rect">
              <a:avLst/>
            </a:prstGeom>
          </p:spPr>
          <p:txBody>
            <a:bodyPr lIns="50800" tIns="50800" rIns="50800" bIns="50800" rtlCol="0" anchor="ctr"/>
            <a:lstStyle/>
            <a:p>
              <a:pPr algn="ctr">
                <a:lnSpc>
                  <a:spcPts val="3080"/>
                </a:lnSpc>
              </a:pPr>
              <a:endParaRPr/>
            </a:p>
          </p:txBody>
        </p:sp>
      </p:gr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sp>
        <p:nvSpPr>
          <p:cNvPr id="6" name="Freeform 6"/>
          <p:cNvSpPr/>
          <p:nvPr/>
        </p:nvSpPr>
        <p:spPr>
          <a:xfrm>
            <a:off x="1028700" y="1788131"/>
            <a:ext cx="8115300" cy="8115300"/>
          </a:xfrm>
          <a:custGeom>
            <a:avLst/>
            <a:gdLst/>
            <a:ahLst/>
            <a:cxnLst/>
            <a:rect l="l" t="t" r="r" b="b"/>
            <a:pathLst>
              <a:path w="8115300" h="8115300">
                <a:moveTo>
                  <a:pt x="0" y="0"/>
                </a:moveTo>
                <a:lnTo>
                  <a:pt x="8115300" y="0"/>
                </a:lnTo>
                <a:lnTo>
                  <a:pt x="8115300" y="8115300"/>
                </a:lnTo>
                <a:lnTo>
                  <a:pt x="0" y="8115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509510">
            <a:off x="7336243" y="808122"/>
            <a:ext cx="1714334" cy="2693954"/>
          </a:xfrm>
          <a:custGeom>
            <a:avLst/>
            <a:gdLst/>
            <a:ahLst/>
            <a:cxnLst/>
            <a:rect l="l" t="t" r="r" b="b"/>
            <a:pathLst>
              <a:path w="1714334" h="2693954">
                <a:moveTo>
                  <a:pt x="0" y="0"/>
                </a:moveTo>
                <a:lnTo>
                  <a:pt x="1714335" y="0"/>
                </a:lnTo>
                <a:lnTo>
                  <a:pt x="1714335" y="2693954"/>
                </a:lnTo>
                <a:lnTo>
                  <a:pt x="0" y="26939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2875360" y="4423721"/>
            <a:ext cx="12537279" cy="1601484"/>
          </a:xfrm>
          <a:prstGeom prst="rect">
            <a:avLst/>
          </a:prstGeom>
        </p:spPr>
        <p:txBody>
          <a:bodyPr lIns="0" tIns="0" rIns="0" bIns="0" rtlCol="0" anchor="t">
            <a:spAutoFit/>
          </a:bodyPr>
          <a:lstStyle/>
          <a:p>
            <a:pPr marL="0" lvl="0" indent="0" algn="ctr">
              <a:lnSpc>
                <a:spcPts val="11183"/>
              </a:lnSpc>
              <a:spcBef>
                <a:spcPct val="0"/>
              </a:spcBef>
            </a:pPr>
            <a:r>
              <a:rPr lang="en-US" sz="11649" b="1" spc="-594">
                <a:solidFill>
                  <a:srgbClr val="FFFFFF"/>
                </a:solidFill>
                <a:latin typeface="Poppins Bold"/>
                <a:ea typeface="Poppins Bold"/>
                <a:cs typeface="Poppins Bold"/>
                <a:sym typeface="Poppins Bold"/>
              </a:rPr>
              <a:t>NGƯỜI  ẤY  LÀ  AI ?</a:t>
            </a:r>
          </a:p>
        </p:txBody>
      </p:sp>
      <p:sp>
        <p:nvSpPr>
          <p:cNvPr id="9" name="Freeform 9"/>
          <p:cNvSpPr/>
          <p:nvPr/>
        </p:nvSpPr>
        <p:spPr>
          <a:xfrm rot="3371974">
            <a:off x="8687837" y="755619"/>
            <a:ext cx="2753371" cy="4326726"/>
          </a:xfrm>
          <a:custGeom>
            <a:avLst/>
            <a:gdLst/>
            <a:ahLst/>
            <a:cxnLst/>
            <a:rect l="l" t="t" r="r" b="b"/>
            <a:pathLst>
              <a:path w="2753371" h="4326726">
                <a:moveTo>
                  <a:pt x="0" y="0"/>
                </a:moveTo>
                <a:lnTo>
                  <a:pt x="2753371" y="0"/>
                </a:lnTo>
                <a:lnTo>
                  <a:pt x="2753371" y="4326726"/>
                </a:lnTo>
                <a:lnTo>
                  <a:pt x="0" y="43267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sp>
        <p:nvSpPr>
          <p:cNvPr id="6" name="TextBox 6"/>
          <p:cNvSpPr txBox="1"/>
          <p:nvPr/>
        </p:nvSpPr>
        <p:spPr>
          <a:xfrm>
            <a:off x="741454" y="3735388"/>
            <a:ext cx="16805092" cy="2673350"/>
          </a:xfrm>
          <a:prstGeom prst="rect">
            <a:avLst/>
          </a:prstGeom>
        </p:spPr>
        <p:txBody>
          <a:bodyPr lIns="0" tIns="0" rIns="0" bIns="0" rtlCol="0" anchor="t">
            <a:spAutoFit/>
          </a:bodyPr>
          <a:lstStyle/>
          <a:p>
            <a:pPr algn="ctr">
              <a:lnSpc>
                <a:spcPts val="7000"/>
              </a:lnSpc>
            </a:pPr>
            <a:r>
              <a:rPr lang="en-US" sz="5000" spc="625">
                <a:solidFill>
                  <a:srgbClr val="FFFFFF"/>
                </a:solidFill>
                <a:latin typeface="Poppins"/>
                <a:ea typeface="Poppins"/>
                <a:cs typeface="Poppins"/>
                <a:sym typeface="Poppins"/>
              </a:rPr>
              <a:t>NGÀY THÁNG SINH LÀ NGÀY ĐẶC BIỆT </a:t>
            </a:r>
          </a:p>
          <a:p>
            <a:pPr algn="ctr">
              <a:lnSpc>
                <a:spcPts val="7000"/>
              </a:lnSpc>
            </a:pPr>
            <a:r>
              <a:rPr lang="en-US" sz="5000" spc="625">
                <a:solidFill>
                  <a:srgbClr val="FFFFFF"/>
                </a:solidFill>
                <a:latin typeface="Poppins"/>
                <a:ea typeface="Poppins"/>
                <a:cs typeface="Poppins"/>
                <a:sym typeface="Poppins"/>
              </a:rPr>
              <a:t>NGÀY LÀ LẺ KHOẢNG ĐẦU</a:t>
            </a:r>
          </a:p>
          <a:p>
            <a:pPr algn="ctr">
              <a:lnSpc>
                <a:spcPts val="7000"/>
              </a:lnSpc>
            </a:pPr>
            <a:r>
              <a:rPr lang="en-US" sz="5000" spc="625">
                <a:solidFill>
                  <a:srgbClr val="FFFFFF"/>
                </a:solidFill>
                <a:latin typeface="Poppins"/>
                <a:ea typeface="Poppins"/>
                <a:cs typeface="Poppins"/>
                <a:sym typeface="Poppins"/>
              </a:rPr>
              <a:t>THÁNG LÀ CHẴN KHOẢNG GIỮA</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6185730" y="2461772"/>
            <a:ext cx="5916540" cy="5916540"/>
            <a:chOff x="0" y="0"/>
            <a:chExt cx="812800" cy="812800"/>
          </a:xfrm>
        </p:grpSpPr>
        <p:sp>
          <p:nvSpPr>
            <p:cNvPr id="7" name="Freeform 7"/>
            <p:cNvSpPr/>
            <p:nvPr/>
          </p:nvSpPr>
          <p:spPr>
            <a:xfrm>
              <a:off x="0" y="0"/>
              <a:ext cx="812800" cy="812800"/>
            </a:xfrm>
            <a:custGeom>
              <a:avLst/>
              <a:gdLst/>
              <a:ahLst/>
              <a:cxnLst/>
              <a:rect l="l" t="t" r="r" b="b"/>
              <a:pathLst>
                <a:path w="812800" h="812800">
                  <a:moveTo>
                    <a:pt x="30096" y="0"/>
                  </a:moveTo>
                  <a:lnTo>
                    <a:pt x="782704" y="0"/>
                  </a:lnTo>
                  <a:cubicBezTo>
                    <a:pt x="799326" y="0"/>
                    <a:pt x="812800" y="13474"/>
                    <a:pt x="812800" y="30096"/>
                  </a:cubicBezTo>
                  <a:lnTo>
                    <a:pt x="812800" y="782704"/>
                  </a:lnTo>
                  <a:cubicBezTo>
                    <a:pt x="812800" y="799326"/>
                    <a:pt x="799326" y="812800"/>
                    <a:pt x="782704" y="812800"/>
                  </a:cubicBezTo>
                  <a:lnTo>
                    <a:pt x="30096" y="812800"/>
                  </a:lnTo>
                  <a:cubicBezTo>
                    <a:pt x="13474" y="812800"/>
                    <a:pt x="0" y="799326"/>
                    <a:pt x="0" y="782704"/>
                  </a:cubicBezTo>
                  <a:lnTo>
                    <a:pt x="0" y="30096"/>
                  </a:lnTo>
                  <a:cubicBezTo>
                    <a:pt x="0" y="13474"/>
                    <a:pt x="13474" y="0"/>
                    <a:pt x="30096" y="0"/>
                  </a:cubicBezTo>
                  <a:close/>
                </a:path>
              </a:pathLst>
            </a:custGeom>
            <a:blipFill>
              <a:blip r:embed="rId3"/>
              <a:stretch>
                <a:fillRect t="-16666" b="-16666"/>
              </a:stretch>
            </a:blipFill>
          </p:spPr>
          <p:txBody>
            <a:bodyPr/>
            <a:lstStyle/>
            <a:p>
              <a:endParaRPr lang="en-US"/>
            </a:p>
          </p:txBody>
        </p:sp>
      </p:grpSp>
      <p:sp>
        <p:nvSpPr>
          <p:cNvPr id="8" name="TextBox 8"/>
          <p:cNvSpPr txBox="1"/>
          <p:nvPr/>
        </p:nvSpPr>
        <p:spPr>
          <a:xfrm>
            <a:off x="5617778" y="8359262"/>
            <a:ext cx="7052444" cy="901700"/>
          </a:xfrm>
          <a:prstGeom prst="rect">
            <a:avLst/>
          </a:prstGeom>
        </p:spPr>
        <p:txBody>
          <a:bodyPr lIns="0" tIns="0" rIns="0" bIns="0" rtlCol="0" anchor="t">
            <a:spAutoFit/>
          </a:bodyPr>
          <a:lstStyle/>
          <a:p>
            <a:pPr algn="ctr">
              <a:lnSpc>
                <a:spcPts val="7000"/>
              </a:lnSpc>
            </a:pPr>
            <a:r>
              <a:rPr lang="en-US" sz="5000" spc="625">
                <a:solidFill>
                  <a:srgbClr val="FFFFFF"/>
                </a:solidFill>
                <a:latin typeface="Poppins"/>
                <a:ea typeface="Poppins"/>
                <a:cs typeface="Poppins"/>
                <a:sym typeface="Poppins"/>
              </a:rPr>
              <a:t>DANH XƯNG KHÁC</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6185730" y="2461772"/>
            <a:ext cx="5916540" cy="5916540"/>
            <a:chOff x="0" y="0"/>
            <a:chExt cx="812800" cy="812800"/>
          </a:xfrm>
        </p:grpSpPr>
        <p:sp>
          <p:nvSpPr>
            <p:cNvPr id="7" name="Freeform 7"/>
            <p:cNvSpPr/>
            <p:nvPr/>
          </p:nvSpPr>
          <p:spPr>
            <a:xfrm>
              <a:off x="0" y="0"/>
              <a:ext cx="812800" cy="812800"/>
            </a:xfrm>
            <a:custGeom>
              <a:avLst/>
              <a:gdLst/>
              <a:ahLst/>
              <a:cxnLst/>
              <a:rect l="l" t="t" r="r" b="b"/>
              <a:pathLst>
                <a:path w="812800" h="812800">
                  <a:moveTo>
                    <a:pt x="30096" y="0"/>
                  </a:moveTo>
                  <a:lnTo>
                    <a:pt x="782704" y="0"/>
                  </a:lnTo>
                  <a:cubicBezTo>
                    <a:pt x="799326" y="0"/>
                    <a:pt x="812800" y="13474"/>
                    <a:pt x="812800" y="30096"/>
                  </a:cubicBezTo>
                  <a:lnTo>
                    <a:pt x="812800" y="782704"/>
                  </a:lnTo>
                  <a:cubicBezTo>
                    <a:pt x="812800" y="799326"/>
                    <a:pt x="799326" y="812800"/>
                    <a:pt x="782704" y="812800"/>
                  </a:cubicBezTo>
                  <a:lnTo>
                    <a:pt x="30096" y="812800"/>
                  </a:lnTo>
                  <a:cubicBezTo>
                    <a:pt x="13474" y="812800"/>
                    <a:pt x="0" y="799326"/>
                    <a:pt x="0" y="782704"/>
                  </a:cubicBezTo>
                  <a:lnTo>
                    <a:pt x="0" y="30096"/>
                  </a:lnTo>
                  <a:cubicBezTo>
                    <a:pt x="0" y="13474"/>
                    <a:pt x="13474" y="0"/>
                    <a:pt x="30096" y="0"/>
                  </a:cubicBezTo>
                  <a:close/>
                </a:path>
              </a:pathLst>
            </a:custGeom>
            <a:blipFill>
              <a:blip r:embed="rId3"/>
              <a:stretch>
                <a:fillRect l="-38888" r="-38888"/>
              </a:stretch>
            </a:blipFill>
          </p:spPr>
          <p:txBody>
            <a:bodyPr/>
            <a:lstStyle/>
            <a:p>
              <a:endParaRPr lang="en-US"/>
            </a:p>
          </p:txBody>
        </p:sp>
      </p:grpSp>
      <p:sp>
        <p:nvSpPr>
          <p:cNvPr id="8" name="TextBox 8"/>
          <p:cNvSpPr txBox="1"/>
          <p:nvPr/>
        </p:nvSpPr>
        <p:spPr>
          <a:xfrm>
            <a:off x="6048647" y="8359262"/>
            <a:ext cx="6190706" cy="901700"/>
          </a:xfrm>
          <a:prstGeom prst="rect">
            <a:avLst/>
          </a:prstGeom>
        </p:spPr>
        <p:txBody>
          <a:bodyPr lIns="0" tIns="0" rIns="0" bIns="0" rtlCol="0" anchor="t">
            <a:spAutoFit/>
          </a:bodyPr>
          <a:lstStyle/>
          <a:p>
            <a:pPr algn="ctr">
              <a:lnSpc>
                <a:spcPts val="7000"/>
              </a:lnSpc>
            </a:pPr>
            <a:r>
              <a:rPr lang="en-US" sz="5000" spc="625">
                <a:solidFill>
                  <a:srgbClr val="FFFFFF"/>
                </a:solidFill>
                <a:latin typeface="Poppins"/>
                <a:ea typeface="Poppins"/>
                <a:cs typeface="Poppins"/>
                <a:sym typeface="Poppins"/>
              </a:rPr>
              <a:t>SỞ THÍCH</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1028700" y="2185230"/>
            <a:ext cx="5916540" cy="5916540"/>
            <a:chOff x="0" y="0"/>
            <a:chExt cx="812800" cy="812800"/>
          </a:xfrm>
        </p:grpSpPr>
        <p:sp>
          <p:nvSpPr>
            <p:cNvPr id="7" name="Freeform 7"/>
            <p:cNvSpPr/>
            <p:nvPr/>
          </p:nvSpPr>
          <p:spPr>
            <a:xfrm>
              <a:off x="0" y="0"/>
              <a:ext cx="812800" cy="812800"/>
            </a:xfrm>
            <a:custGeom>
              <a:avLst/>
              <a:gdLst/>
              <a:ahLst/>
              <a:cxnLst/>
              <a:rect l="l" t="t" r="r" b="b"/>
              <a:pathLst>
                <a:path w="812800" h="812800">
                  <a:moveTo>
                    <a:pt x="30096" y="0"/>
                  </a:moveTo>
                  <a:lnTo>
                    <a:pt x="782704" y="0"/>
                  </a:lnTo>
                  <a:cubicBezTo>
                    <a:pt x="799326" y="0"/>
                    <a:pt x="812800" y="13474"/>
                    <a:pt x="812800" y="30096"/>
                  </a:cubicBezTo>
                  <a:lnTo>
                    <a:pt x="812800" y="782704"/>
                  </a:lnTo>
                  <a:cubicBezTo>
                    <a:pt x="812800" y="799326"/>
                    <a:pt x="799326" y="812800"/>
                    <a:pt x="782704" y="812800"/>
                  </a:cubicBezTo>
                  <a:lnTo>
                    <a:pt x="30096" y="812800"/>
                  </a:lnTo>
                  <a:cubicBezTo>
                    <a:pt x="13474" y="812800"/>
                    <a:pt x="0" y="799326"/>
                    <a:pt x="0" y="782704"/>
                  </a:cubicBezTo>
                  <a:lnTo>
                    <a:pt x="0" y="30096"/>
                  </a:lnTo>
                  <a:cubicBezTo>
                    <a:pt x="0" y="13474"/>
                    <a:pt x="13474" y="0"/>
                    <a:pt x="30096" y="0"/>
                  </a:cubicBezTo>
                  <a:close/>
                </a:path>
              </a:pathLst>
            </a:custGeom>
            <a:blipFill>
              <a:blip r:embed="rId3"/>
              <a:stretch>
                <a:fillRect l="-26243" r="-26243"/>
              </a:stretch>
            </a:blipFill>
          </p:spPr>
          <p:txBody>
            <a:bodyPr/>
            <a:lstStyle/>
            <a:p>
              <a:endParaRPr lang="en-US"/>
            </a:p>
          </p:txBody>
        </p:sp>
      </p:grpSp>
      <p:sp>
        <p:nvSpPr>
          <p:cNvPr id="8" name="TextBox 8"/>
          <p:cNvSpPr txBox="1"/>
          <p:nvPr/>
        </p:nvSpPr>
        <p:spPr>
          <a:xfrm>
            <a:off x="4947537" y="8356600"/>
            <a:ext cx="8392926" cy="901700"/>
          </a:xfrm>
          <a:prstGeom prst="rect">
            <a:avLst/>
          </a:prstGeom>
        </p:spPr>
        <p:txBody>
          <a:bodyPr lIns="0" tIns="0" rIns="0" bIns="0" rtlCol="0" anchor="t">
            <a:spAutoFit/>
          </a:bodyPr>
          <a:lstStyle/>
          <a:p>
            <a:pPr algn="ctr">
              <a:lnSpc>
                <a:spcPts val="7000"/>
              </a:lnSpc>
            </a:pPr>
            <a:r>
              <a:rPr lang="en-US" sz="5000" spc="625">
                <a:solidFill>
                  <a:srgbClr val="FFFFFF"/>
                </a:solidFill>
                <a:latin typeface="Poppins"/>
                <a:ea typeface="Poppins"/>
                <a:cs typeface="Poppins"/>
                <a:sym typeface="Poppins"/>
              </a:rPr>
              <a:t>ĐAM MÊ</a:t>
            </a:r>
          </a:p>
        </p:txBody>
      </p:sp>
      <p:grpSp>
        <p:nvGrpSpPr>
          <p:cNvPr id="9" name="Group 9"/>
          <p:cNvGrpSpPr/>
          <p:nvPr/>
        </p:nvGrpSpPr>
        <p:grpSpPr>
          <a:xfrm>
            <a:off x="11342760" y="2279196"/>
            <a:ext cx="5916540" cy="5916540"/>
            <a:chOff x="0" y="0"/>
            <a:chExt cx="812800" cy="812800"/>
          </a:xfrm>
        </p:grpSpPr>
        <p:sp>
          <p:nvSpPr>
            <p:cNvPr id="10" name="Freeform 10"/>
            <p:cNvSpPr/>
            <p:nvPr/>
          </p:nvSpPr>
          <p:spPr>
            <a:xfrm>
              <a:off x="0" y="0"/>
              <a:ext cx="812800" cy="812800"/>
            </a:xfrm>
            <a:custGeom>
              <a:avLst/>
              <a:gdLst/>
              <a:ahLst/>
              <a:cxnLst/>
              <a:rect l="l" t="t" r="r" b="b"/>
              <a:pathLst>
                <a:path w="812800" h="812800">
                  <a:moveTo>
                    <a:pt x="30096" y="0"/>
                  </a:moveTo>
                  <a:lnTo>
                    <a:pt x="782704" y="0"/>
                  </a:lnTo>
                  <a:cubicBezTo>
                    <a:pt x="799326" y="0"/>
                    <a:pt x="812800" y="13474"/>
                    <a:pt x="812800" y="30096"/>
                  </a:cubicBezTo>
                  <a:lnTo>
                    <a:pt x="812800" y="782704"/>
                  </a:lnTo>
                  <a:cubicBezTo>
                    <a:pt x="812800" y="799326"/>
                    <a:pt x="799326" y="812800"/>
                    <a:pt x="782704" y="812800"/>
                  </a:cubicBezTo>
                  <a:lnTo>
                    <a:pt x="30096" y="812800"/>
                  </a:lnTo>
                  <a:cubicBezTo>
                    <a:pt x="13474" y="812800"/>
                    <a:pt x="0" y="799326"/>
                    <a:pt x="0" y="782704"/>
                  </a:cubicBezTo>
                  <a:lnTo>
                    <a:pt x="0" y="30096"/>
                  </a:lnTo>
                  <a:cubicBezTo>
                    <a:pt x="0" y="13474"/>
                    <a:pt x="13474" y="0"/>
                    <a:pt x="30096" y="0"/>
                  </a:cubicBezTo>
                  <a:close/>
                </a:path>
              </a:pathLst>
            </a:custGeom>
            <a:blipFill>
              <a:blip r:embed="rId4"/>
              <a:stretch>
                <a:fillRect/>
              </a:stretch>
            </a:blipFill>
          </p:spPr>
          <p:txBody>
            <a:bodyPr/>
            <a:lstStyle/>
            <a:p>
              <a:endParaRPr lang="en-US"/>
            </a:p>
          </p:txBody>
        </p:sp>
      </p:gr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6580658" y="2185230"/>
            <a:ext cx="5916540" cy="5916540"/>
            <a:chOff x="0" y="0"/>
            <a:chExt cx="812800" cy="812800"/>
          </a:xfrm>
        </p:grpSpPr>
        <p:sp>
          <p:nvSpPr>
            <p:cNvPr id="7" name="Freeform 7"/>
            <p:cNvSpPr/>
            <p:nvPr/>
          </p:nvSpPr>
          <p:spPr>
            <a:xfrm>
              <a:off x="0" y="0"/>
              <a:ext cx="812800" cy="812800"/>
            </a:xfrm>
            <a:custGeom>
              <a:avLst/>
              <a:gdLst/>
              <a:ahLst/>
              <a:cxnLst/>
              <a:rect l="l" t="t" r="r" b="b"/>
              <a:pathLst>
                <a:path w="812800" h="812800">
                  <a:moveTo>
                    <a:pt x="30096" y="0"/>
                  </a:moveTo>
                  <a:lnTo>
                    <a:pt x="782704" y="0"/>
                  </a:lnTo>
                  <a:cubicBezTo>
                    <a:pt x="799326" y="0"/>
                    <a:pt x="812800" y="13474"/>
                    <a:pt x="812800" y="30096"/>
                  </a:cubicBezTo>
                  <a:lnTo>
                    <a:pt x="812800" y="782704"/>
                  </a:lnTo>
                  <a:cubicBezTo>
                    <a:pt x="812800" y="799326"/>
                    <a:pt x="799326" y="812800"/>
                    <a:pt x="782704" y="812800"/>
                  </a:cubicBezTo>
                  <a:lnTo>
                    <a:pt x="30096" y="812800"/>
                  </a:lnTo>
                  <a:cubicBezTo>
                    <a:pt x="13474" y="812800"/>
                    <a:pt x="0" y="799326"/>
                    <a:pt x="0" y="782704"/>
                  </a:cubicBezTo>
                  <a:lnTo>
                    <a:pt x="0" y="30096"/>
                  </a:lnTo>
                  <a:cubicBezTo>
                    <a:pt x="0" y="13474"/>
                    <a:pt x="13474" y="0"/>
                    <a:pt x="30096" y="0"/>
                  </a:cubicBezTo>
                  <a:close/>
                </a:path>
              </a:pathLst>
            </a:custGeom>
            <a:blipFill>
              <a:blip r:embed="rId3"/>
              <a:stretch>
                <a:fillRect l="-91502" t="-192740" r="-59084" b="-249068"/>
              </a:stretch>
            </a:blipFill>
          </p:spPr>
          <p:txBody>
            <a:bodyPr/>
            <a:lstStyle/>
            <a:p>
              <a:endParaRPr lang="en-US"/>
            </a:p>
          </p:txBody>
        </p:sp>
      </p:grpSp>
      <p:sp>
        <p:nvSpPr>
          <p:cNvPr id="8" name="TextBox 8"/>
          <p:cNvSpPr txBox="1"/>
          <p:nvPr/>
        </p:nvSpPr>
        <p:spPr>
          <a:xfrm>
            <a:off x="6185730" y="8115906"/>
            <a:ext cx="6706395" cy="1787525"/>
          </a:xfrm>
          <a:prstGeom prst="rect">
            <a:avLst/>
          </a:prstGeom>
        </p:spPr>
        <p:txBody>
          <a:bodyPr lIns="0" tIns="0" rIns="0" bIns="0" rtlCol="0" anchor="t">
            <a:spAutoFit/>
          </a:bodyPr>
          <a:lstStyle/>
          <a:p>
            <a:pPr algn="ctr">
              <a:lnSpc>
                <a:spcPts val="7000"/>
              </a:lnSpc>
            </a:pPr>
            <a:r>
              <a:rPr lang="en-US" sz="5000" spc="625">
                <a:solidFill>
                  <a:srgbClr val="FFFFFF"/>
                </a:solidFill>
                <a:latin typeface="Poppins"/>
                <a:ea typeface="Poppins"/>
                <a:cs typeface="Poppins"/>
                <a:sym typeface="Poppins"/>
              </a:rPr>
              <a:t>KHẢ HÂN</a:t>
            </a:r>
          </a:p>
          <a:p>
            <a:pPr algn="ctr">
              <a:lnSpc>
                <a:spcPts val="7000"/>
              </a:lnSpc>
            </a:pPr>
            <a:r>
              <a:rPr lang="en-US" sz="5000" spc="625">
                <a:solidFill>
                  <a:srgbClr val="FFFFFF"/>
                </a:solidFill>
                <a:latin typeface="Poppins"/>
                <a:ea typeface="Poppins"/>
                <a:cs typeface="Poppins"/>
                <a:sym typeface="Poppins"/>
              </a:rPr>
              <a:t>(MADAM HAN)</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sp>
        <p:nvSpPr>
          <p:cNvPr id="6" name="Freeform 6"/>
          <p:cNvSpPr/>
          <p:nvPr/>
        </p:nvSpPr>
        <p:spPr>
          <a:xfrm rot="-7707164">
            <a:off x="690351" y="-2189935"/>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7707164">
            <a:off x="16294306" y="6543150"/>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8" name="TextBox 8"/>
          <p:cNvSpPr txBox="1"/>
          <p:nvPr/>
        </p:nvSpPr>
        <p:spPr>
          <a:xfrm>
            <a:off x="5071464" y="3652351"/>
            <a:ext cx="8145073" cy="3513129"/>
          </a:xfrm>
          <a:prstGeom prst="rect">
            <a:avLst/>
          </a:prstGeom>
        </p:spPr>
        <p:txBody>
          <a:bodyPr lIns="0" tIns="0" rIns="0" bIns="0" rtlCol="0" anchor="t">
            <a:spAutoFit/>
          </a:bodyPr>
          <a:lstStyle/>
          <a:p>
            <a:pPr marL="0" lvl="0" indent="0" algn="ctr">
              <a:lnSpc>
                <a:spcPts val="24323"/>
              </a:lnSpc>
              <a:spcBef>
                <a:spcPct val="0"/>
              </a:spcBef>
            </a:pPr>
            <a:r>
              <a:rPr lang="en-US" sz="25337" b="1" spc="-1292">
                <a:solidFill>
                  <a:srgbClr val="FFFFFF"/>
                </a:solidFill>
                <a:latin typeface="Poppins Bold"/>
                <a:ea typeface="Poppins Bold"/>
                <a:cs typeface="Poppins Bold"/>
                <a:sym typeface="Poppins Bold"/>
              </a:rPr>
              <a:t>KỊCH</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grpSp>
        <p:nvGrpSpPr>
          <p:cNvPr id="6" name="Group 6"/>
          <p:cNvGrpSpPr/>
          <p:nvPr/>
        </p:nvGrpSpPr>
        <p:grpSpPr>
          <a:xfrm>
            <a:off x="1381425" y="2426492"/>
            <a:ext cx="15525149" cy="5434015"/>
            <a:chOff x="0" y="0"/>
            <a:chExt cx="4088928" cy="1431181"/>
          </a:xfrm>
        </p:grpSpPr>
        <p:sp>
          <p:nvSpPr>
            <p:cNvPr id="7" name="Freeform 7"/>
            <p:cNvSpPr/>
            <p:nvPr/>
          </p:nvSpPr>
          <p:spPr>
            <a:xfrm>
              <a:off x="0" y="0"/>
              <a:ext cx="4088928" cy="1431181"/>
            </a:xfrm>
            <a:custGeom>
              <a:avLst/>
              <a:gdLst/>
              <a:ahLst/>
              <a:cxnLst/>
              <a:rect l="l" t="t" r="r" b="b"/>
              <a:pathLst>
                <a:path w="4088928" h="1431181">
                  <a:moveTo>
                    <a:pt x="30419" y="0"/>
                  </a:moveTo>
                  <a:lnTo>
                    <a:pt x="4058510" y="0"/>
                  </a:lnTo>
                  <a:cubicBezTo>
                    <a:pt x="4066577" y="0"/>
                    <a:pt x="4074314" y="3205"/>
                    <a:pt x="4080019" y="8909"/>
                  </a:cubicBezTo>
                  <a:cubicBezTo>
                    <a:pt x="4085723" y="14614"/>
                    <a:pt x="4088928" y="22351"/>
                    <a:pt x="4088928" y="30419"/>
                  </a:cubicBezTo>
                  <a:lnTo>
                    <a:pt x="4088928" y="1400762"/>
                  </a:lnTo>
                  <a:cubicBezTo>
                    <a:pt x="4088928" y="1417562"/>
                    <a:pt x="4075309" y="1431181"/>
                    <a:pt x="4058510" y="1431181"/>
                  </a:cubicBezTo>
                  <a:lnTo>
                    <a:pt x="30419" y="1431181"/>
                  </a:lnTo>
                  <a:cubicBezTo>
                    <a:pt x="13619" y="1431181"/>
                    <a:pt x="0" y="1417562"/>
                    <a:pt x="0" y="1400762"/>
                  </a:cubicBezTo>
                  <a:lnTo>
                    <a:pt x="0" y="30419"/>
                  </a:lnTo>
                  <a:cubicBezTo>
                    <a:pt x="0" y="22351"/>
                    <a:pt x="3205" y="14614"/>
                    <a:pt x="8909" y="8909"/>
                  </a:cubicBezTo>
                  <a:cubicBezTo>
                    <a:pt x="14614" y="3205"/>
                    <a:pt x="22351" y="0"/>
                    <a:pt x="30419" y="0"/>
                  </a:cubicBezTo>
                  <a:close/>
                </a:path>
              </a:pathLst>
            </a:custGeom>
            <a:solidFill>
              <a:srgbClr val="FFFFFF"/>
            </a:solidFill>
          </p:spPr>
          <p:txBody>
            <a:bodyPr/>
            <a:lstStyle/>
            <a:p>
              <a:endParaRPr lang="en-US"/>
            </a:p>
          </p:txBody>
        </p:sp>
        <p:sp>
          <p:nvSpPr>
            <p:cNvPr id="8" name="TextBox 8"/>
            <p:cNvSpPr txBox="1"/>
            <p:nvPr/>
          </p:nvSpPr>
          <p:spPr>
            <a:xfrm>
              <a:off x="0" y="-57150"/>
              <a:ext cx="4088928" cy="1488331"/>
            </a:xfrm>
            <a:prstGeom prst="rect">
              <a:avLst/>
            </a:prstGeom>
          </p:spPr>
          <p:txBody>
            <a:bodyPr lIns="50800" tIns="50800" rIns="50800" bIns="50800" rtlCol="0" anchor="ctr"/>
            <a:lstStyle/>
            <a:p>
              <a:pPr algn="ctr">
                <a:lnSpc>
                  <a:spcPts val="3080"/>
                </a:lnSpc>
              </a:pPr>
              <a:endParaRPr/>
            </a:p>
          </p:txBody>
        </p:sp>
      </p:grpSp>
      <p:sp>
        <p:nvSpPr>
          <p:cNvPr id="9" name="Freeform 9"/>
          <p:cNvSpPr/>
          <p:nvPr/>
        </p:nvSpPr>
        <p:spPr>
          <a:xfrm rot="-2700000">
            <a:off x="16317946" y="-1572166"/>
            <a:ext cx="1454067" cy="5806029"/>
          </a:xfrm>
          <a:custGeom>
            <a:avLst/>
            <a:gdLst/>
            <a:ahLst/>
            <a:cxnLst/>
            <a:rect l="l" t="t" r="r" b="b"/>
            <a:pathLst>
              <a:path w="1454067" h="5806029">
                <a:moveTo>
                  <a:pt x="0" y="0"/>
                </a:moveTo>
                <a:lnTo>
                  <a:pt x="1454068" y="0"/>
                </a:lnTo>
                <a:lnTo>
                  <a:pt x="1454068"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10" name="Freeform 10"/>
          <p:cNvSpPr/>
          <p:nvPr/>
        </p:nvSpPr>
        <p:spPr>
          <a:xfrm rot="-2700000">
            <a:off x="69897" y="6283833"/>
            <a:ext cx="1454067" cy="5806029"/>
          </a:xfrm>
          <a:custGeom>
            <a:avLst/>
            <a:gdLst/>
            <a:ahLst/>
            <a:cxnLst/>
            <a:rect l="l" t="t" r="r" b="b"/>
            <a:pathLst>
              <a:path w="1454067" h="5806029">
                <a:moveTo>
                  <a:pt x="0" y="0"/>
                </a:moveTo>
                <a:lnTo>
                  <a:pt x="1454068" y="0"/>
                </a:lnTo>
                <a:lnTo>
                  <a:pt x="1454068"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1282910" y="2849563"/>
            <a:ext cx="15623665" cy="4445000"/>
          </a:xfrm>
          <a:prstGeom prst="rect">
            <a:avLst/>
          </a:prstGeom>
        </p:spPr>
        <p:txBody>
          <a:bodyPr lIns="0" tIns="0" rIns="0" bIns="0" rtlCol="0" anchor="t">
            <a:spAutoFit/>
          </a:bodyPr>
          <a:lstStyle/>
          <a:p>
            <a:pPr algn="ctr">
              <a:lnSpc>
                <a:spcPts val="7000"/>
              </a:lnSpc>
            </a:pPr>
            <a:r>
              <a:rPr lang="en-US" sz="5000" spc="625">
                <a:solidFill>
                  <a:srgbClr val="AA240D"/>
                </a:solidFill>
                <a:latin typeface="Poppins"/>
                <a:ea typeface="Poppins"/>
                <a:cs typeface="Poppins"/>
                <a:sym typeface="Poppins"/>
              </a:rPr>
              <a:t>Chủ động và tự tin trong giao tiếp không chỉ giúp chúng ta có thêm bạn bè, mà còn xây dựng những mối quan hệ tốt đẹp, góp phần tạo nên một tập thể đoàn kết và nhân ái.</a:t>
            </a:r>
          </a:p>
        </p:txBody>
      </p:sp>
      <p:sp>
        <p:nvSpPr>
          <p:cNvPr id="12" name="TextBox 12"/>
          <p:cNvSpPr txBox="1"/>
          <p:nvPr/>
        </p:nvSpPr>
        <p:spPr>
          <a:xfrm>
            <a:off x="5586245" y="1143000"/>
            <a:ext cx="7115510" cy="1197609"/>
          </a:xfrm>
          <a:prstGeom prst="rect">
            <a:avLst/>
          </a:prstGeom>
        </p:spPr>
        <p:txBody>
          <a:bodyPr lIns="0" tIns="0" rIns="0" bIns="0" rtlCol="0" anchor="t">
            <a:spAutoFit/>
          </a:bodyPr>
          <a:lstStyle/>
          <a:p>
            <a:pPr marL="0" lvl="0" indent="0" algn="ctr">
              <a:lnSpc>
                <a:spcPts val="8319"/>
              </a:lnSpc>
              <a:spcBef>
                <a:spcPct val="0"/>
              </a:spcBef>
            </a:pPr>
            <a:r>
              <a:rPr lang="en-US" sz="8666" b="1" spc="-441">
                <a:solidFill>
                  <a:srgbClr val="FFFFFF"/>
                </a:solidFill>
                <a:latin typeface="Poppins Bold"/>
                <a:ea typeface="Poppins Bold"/>
                <a:cs typeface="Poppins Bold"/>
                <a:sym typeface="Poppins Bold"/>
              </a:rPr>
              <a:t>THÔNG  ĐIỆP </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sp>
        <p:nvSpPr>
          <p:cNvPr id="6" name="Freeform 6"/>
          <p:cNvSpPr/>
          <p:nvPr/>
        </p:nvSpPr>
        <p:spPr>
          <a:xfrm rot="-7707164">
            <a:off x="690351" y="-2189935"/>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7707164">
            <a:off x="16294306" y="6543150"/>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8" name="TextBox 8"/>
          <p:cNvSpPr txBox="1"/>
          <p:nvPr/>
        </p:nvSpPr>
        <p:spPr>
          <a:xfrm>
            <a:off x="1672385" y="3639503"/>
            <a:ext cx="14943230" cy="3331845"/>
          </a:xfrm>
          <a:prstGeom prst="rect">
            <a:avLst/>
          </a:prstGeom>
        </p:spPr>
        <p:txBody>
          <a:bodyPr lIns="0" tIns="0" rIns="0" bIns="0" rtlCol="0" anchor="t">
            <a:spAutoFit/>
          </a:bodyPr>
          <a:lstStyle/>
          <a:p>
            <a:pPr marL="0" lvl="0" indent="0" algn="ctr">
              <a:lnSpc>
                <a:spcPts val="23039"/>
              </a:lnSpc>
              <a:spcBef>
                <a:spcPct val="0"/>
              </a:spcBef>
            </a:pPr>
            <a:r>
              <a:rPr lang="en-US" sz="24000" b="1" spc="-1224">
                <a:solidFill>
                  <a:srgbClr val="FFFFFF"/>
                </a:solidFill>
                <a:latin typeface="Poppins Bold"/>
                <a:ea typeface="Poppins Bold"/>
                <a:cs typeface="Poppins Bold"/>
                <a:sym typeface="Poppins Bold"/>
              </a:rPr>
              <a:t>NỘI DUNG</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sp>
        <p:nvSpPr>
          <p:cNvPr id="6" name="Freeform 6"/>
          <p:cNvSpPr/>
          <p:nvPr/>
        </p:nvSpPr>
        <p:spPr>
          <a:xfrm rot="-7707164">
            <a:off x="690351" y="-2189935"/>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7707164">
            <a:off x="16294306" y="6543150"/>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8" name="TextBox 8"/>
          <p:cNvSpPr txBox="1"/>
          <p:nvPr/>
        </p:nvSpPr>
        <p:spPr>
          <a:xfrm>
            <a:off x="2572620" y="1152525"/>
            <a:ext cx="4656406" cy="710565"/>
          </a:xfrm>
          <a:prstGeom prst="rect">
            <a:avLst/>
          </a:prstGeom>
        </p:spPr>
        <p:txBody>
          <a:bodyPr lIns="0" tIns="0" rIns="0" bIns="0" rtlCol="0" anchor="t">
            <a:spAutoFit/>
          </a:bodyPr>
          <a:lstStyle/>
          <a:p>
            <a:pPr algn="l">
              <a:lnSpc>
                <a:spcPts val="5279"/>
              </a:lnSpc>
              <a:spcBef>
                <a:spcPct val="0"/>
              </a:spcBef>
            </a:pPr>
            <a:r>
              <a:rPr lang="en-US" sz="5499" b="1" spc="-280">
                <a:solidFill>
                  <a:srgbClr val="FFFFFF"/>
                </a:solidFill>
                <a:latin typeface="Montserrat Bold"/>
                <a:ea typeface="Montserrat Bold"/>
                <a:cs typeface="Montserrat Bold"/>
                <a:sym typeface="Montserrat Bold"/>
              </a:rPr>
              <a:t>1/ Khái niệm:</a:t>
            </a:r>
          </a:p>
        </p:txBody>
      </p:sp>
      <p:sp>
        <p:nvSpPr>
          <p:cNvPr id="9" name="TextBox 9"/>
          <p:cNvSpPr txBox="1"/>
          <p:nvPr/>
        </p:nvSpPr>
        <p:spPr>
          <a:xfrm>
            <a:off x="2354898" y="1706851"/>
            <a:ext cx="13578204" cy="7454900"/>
          </a:xfrm>
          <a:prstGeom prst="rect">
            <a:avLst/>
          </a:prstGeom>
        </p:spPr>
        <p:txBody>
          <a:bodyPr lIns="0" tIns="0" rIns="0" bIns="0" rtlCol="0" anchor="t">
            <a:spAutoFit/>
          </a:bodyPr>
          <a:lstStyle/>
          <a:p>
            <a:pPr algn="l">
              <a:lnSpc>
                <a:spcPts val="5350"/>
              </a:lnSpc>
            </a:pPr>
            <a:endParaRPr/>
          </a:p>
          <a:p>
            <a:pPr marL="1079501" lvl="1" indent="-539750" algn="l">
              <a:lnSpc>
                <a:spcPts val="5350"/>
              </a:lnSpc>
              <a:buFont typeface="Arial"/>
              <a:buChar char="•"/>
            </a:pPr>
            <a:r>
              <a:rPr lang="en-US" sz="5000" b="1" spc="-255">
                <a:solidFill>
                  <a:srgbClr val="FFFFFF"/>
                </a:solidFill>
                <a:latin typeface="Montserrat Bold"/>
                <a:ea typeface="Montserrat Bold"/>
                <a:cs typeface="Montserrat Bold"/>
                <a:sym typeface="Montserrat Bold"/>
              </a:rPr>
              <a:t>Chủ động</a:t>
            </a:r>
            <a:r>
              <a:rPr lang="en-US" sz="5000" spc="-255">
                <a:solidFill>
                  <a:srgbClr val="FFFFFF"/>
                </a:solidFill>
                <a:latin typeface="Montserrat"/>
                <a:ea typeface="Montserrat"/>
                <a:cs typeface="Montserrat"/>
                <a:sym typeface="Montserrat"/>
              </a:rPr>
              <a:t> là:</a:t>
            </a:r>
          </a:p>
          <a:p>
            <a:pPr marL="2159001" lvl="2" indent="-719667" algn="l">
              <a:lnSpc>
                <a:spcPts val="5350"/>
              </a:lnSpc>
              <a:buFont typeface="Arial"/>
              <a:buChar char="⚬"/>
            </a:pPr>
            <a:r>
              <a:rPr lang="en-US" sz="5000" spc="-255">
                <a:solidFill>
                  <a:srgbClr val="FFFFFF"/>
                </a:solidFill>
                <a:latin typeface="Montserrat"/>
                <a:ea typeface="Montserrat"/>
                <a:cs typeface="Montserrat"/>
                <a:sym typeface="Montserrat"/>
              </a:rPr>
              <a:t>Biết mở lời chào hỏi, làm quen</a:t>
            </a:r>
          </a:p>
          <a:p>
            <a:pPr marL="2159001" lvl="2" indent="-719667" algn="l">
              <a:lnSpc>
                <a:spcPts val="5350"/>
              </a:lnSpc>
              <a:buFont typeface="Arial"/>
              <a:buChar char="⚬"/>
            </a:pPr>
            <a:r>
              <a:rPr lang="en-US" sz="5000" spc="-255">
                <a:solidFill>
                  <a:srgbClr val="FFFFFF"/>
                </a:solidFill>
                <a:latin typeface="Montserrat"/>
                <a:ea typeface="Montserrat"/>
                <a:cs typeface="Montserrat"/>
                <a:sym typeface="Montserrat"/>
              </a:rPr>
              <a:t>Sẵn sàng tham gia các hoạt động chung</a:t>
            </a:r>
          </a:p>
          <a:p>
            <a:pPr marL="2159001" lvl="2" indent="-719667" algn="l">
              <a:lnSpc>
                <a:spcPts val="5350"/>
              </a:lnSpc>
              <a:buFont typeface="Arial"/>
              <a:buChar char="⚬"/>
            </a:pPr>
            <a:r>
              <a:rPr lang="en-US" sz="5000" spc="-255">
                <a:solidFill>
                  <a:srgbClr val="FFFFFF"/>
                </a:solidFill>
                <a:latin typeface="Montserrat"/>
                <a:ea typeface="Montserrat"/>
                <a:cs typeface="Montserrat"/>
                <a:sym typeface="Montserrat"/>
              </a:rPr>
              <a:t>Không chờ người khác bắt chuyện trước</a:t>
            </a:r>
          </a:p>
          <a:p>
            <a:pPr algn="l">
              <a:lnSpc>
                <a:spcPts val="5350"/>
              </a:lnSpc>
            </a:pPr>
            <a:r>
              <a:rPr lang="en-US" sz="5000" spc="-255">
                <a:solidFill>
                  <a:srgbClr val="FFFFFF"/>
                </a:solidFill>
                <a:latin typeface="Montserrat"/>
                <a:ea typeface="Montserrat"/>
                <a:cs typeface="Montserrat"/>
                <a:sym typeface="Montserrat"/>
              </a:rPr>
              <a:t>=&gt; Người chủ động thường dễ hòa nhập và tạo thiện cảm</a:t>
            </a:r>
          </a:p>
          <a:p>
            <a:pPr algn="l">
              <a:lnSpc>
                <a:spcPts val="5350"/>
              </a:lnSpc>
            </a:pPr>
            <a:endParaRPr lang="en-US" sz="5000" spc="-255">
              <a:solidFill>
                <a:srgbClr val="FFFFFF"/>
              </a:solidFill>
              <a:latin typeface="Montserrat"/>
              <a:ea typeface="Montserrat"/>
              <a:cs typeface="Montserrat"/>
              <a:sym typeface="Montserrat"/>
            </a:endParaRPr>
          </a:p>
          <a:p>
            <a:pPr algn="l">
              <a:lnSpc>
                <a:spcPts val="5350"/>
              </a:lnSpc>
            </a:pPr>
            <a:endParaRPr lang="en-US" sz="5000" spc="-255">
              <a:solidFill>
                <a:srgbClr val="FFFFFF"/>
              </a:solidFill>
              <a:latin typeface="Montserrat"/>
              <a:ea typeface="Montserrat"/>
              <a:cs typeface="Montserrat"/>
              <a:sym typeface="Montserrat"/>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sp>
        <p:nvSpPr>
          <p:cNvPr id="6" name="Freeform 6"/>
          <p:cNvSpPr/>
          <p:nvPr/>
        </p:nvSpPr>
        <p:spPr>
          <a:xfrm rot="-7707164">
            <a:off x="690351" y="-2189935"/>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7707164">
            <a:off x="16294306" y="6543150"/>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8" name="TextBox 8"/>
          <p:cNvSpPr txBox="1"/>
          <p:nvPr/>
        </p:nvSpPr>
        <p:spPr>
          <a:xfrm>
            <a:off x="2572620" y="1152525"/>
            <a:ext cx="4656406" cy="710565"/>
          </a:xfrm>
          <a:prstGeom prst="rect">
            <a:avLst/>
          </a:prstGeom>
        </p:spPr>
        <p:txBody>
          <a:bodyPr lIns="0" tIns="0" rIns="0" bIns="0" rtlCol="0" anchor="t">
            <a:spAutoFit/>
          </a:bodyPr>
          <a:lstStyle/>
          <a:p>
            <a:pPr algn="l">
              <a:lnSpc>
                <a:spcPts val="5279"/>
              </a:lnSpc>
              <a:spcBef>
                <a:spcPct val="0"/>
              </a:spcBef>
            </a:pPr>
            <a:r>
              <a:rPr lang="en-US" sz="5499" b="1" spc="-280">
                <a:solidFill>
                  <a:srgbClr val="FFFFFF"/>
                </a:solidFill>
                <a:latin typeface="Montserrat Bold"/>
                <a:ea typeface="Montserrat Bold"/>
                <a:cs typeface="Montserrat Bold"/>
                <a:sym typeface="Montserrat Bold"/>
              </a:rPr>
              <a:t>1/ Khái niệm:</a:t>
            </a:r>
          </a:p>
        </p:txBody>
      </p:sp>
      <p:sp>
        <p:nvSpPr>
          <p:cNvPr id="9" name="TextBox 9"/>
          <p:cNvSpPr txBox="1"/>
          <p:nvPr/>
        </p:nvSpPr>
        <p:spPr>
          <a:xfrm>
            <a:off x="2354898" y="1706851"/>
            <a:ext cx="13578204" cy="6778625"/>
          </a:xfrm>
          <a:prstGeom prst="rect">
            <a:avLst/>
          </a:prstGeom>
        </p:spPr>
        <p:txBody>
          <a:bodyPr lIns="0" tIns="0" rIns="0" bIns="0" rtlCol="0" anchor="t">
            <a:spAutoFit/>
          </a:bodyPr>
          <a:lstStyle/>
          <a:p>
            <a:pPr algn="l">
              <a:lnSpc>
                <a:spcPts val="5350"/>
              </a:lnSpc>
            </a:pPr>
            <a:endParaRPr/>
          </a:p>
          <a:p>
            <a:pPr marL="1079501" lvl="1" indent="-539750" algn="l">
              <a:lnSpc>
                <a:spcPts val="5350"/>
              </a:lnSpc>
              <a:buFont typeface="Arial"/>
              <a:buChar char="•"/>
            </a:pPr>
            <a:r>
              <a:rPr lang="en-US" sz="5000" b="1" spc="-255">
                <a:solidFill>
                  <a:srgbClr val="FFFFFF"/>
                </a:solidFill>
                <a:latin typeface="Montserrat Bold"/>
                <a:ea typeface="Montserrat Bold"/>
                <a:cs typeface="Montserrat Bold"/>
                <a:sym typeface="Montserrat Bold"/>
              </a:rPr>
              <a:t>Tự tin</a:t>
            </a:r>
            <a:r>
              <a:rPr lang="en-US" sz="5000" spc="-255">
                <a:solidFill>
                  <a:srgbClr val="FFFFFF"/>
                </a:solidFill>
                <a:latin typeface="Montserrat"/>
                <a:ea typeface="Montserrat"/>
                <a:cs typeface="Montserrat"/>
                <a:sym typeface="Montserrat"/>
              </a:rPr>
              <a:t> là:</a:t>
            </a:r>
          </a:p>
          <a:p>
            <a:pPr marL="2159001" lvl="2" indent="-719667" algn="l">
              <a:lnSpc>
                <a:spcPts val="5350"/>
              </a:lnSpc>
              <a:buFont typeface="Arial"/>
              <a:buChar char="⚬"/>
            </a:pPr>
            <a:r>
              <a:rPr lang="en-US" sz="5000" spc="-255">
                <a:solidFill>
                  <a:srgbClr val="FFFFFF"/>
                </a:solidFill>
                <a:latin typeface="Montserrat"/>
                <a:ea typeface="Montserrat"/>
                <a:cs typeface="Montserrat"/>
                <a:sym typeface="Montserrat"/>
              </a:rPr>
              <a:t>Tin vào giá trị của bản thân</a:t>
            </a:r>
          </a:p>
          <a:p>
            <a:pPr marL="2159001" lvl="2" indent="-719667" algn="l">
              <a:lnSpc>
                <a:spcPts val="5350"/>
              </a:lnSpc>
              <a:buFont typeface="Arial"/>
              <a:buChar char="⚬"/>
            </a:pPr>
            <a:r>
              <a:rPr lang="en-US" sz="5000" spc="-255">
                <a:solidFill>
                  <a:srgbClr val="FFFFFF"/>
                </a:solidFill>
                <a:latin typeface="Montserrat"/>
                <a:ea typeface="Montserrat"/>
                <a:cs typeface="Montserrat"/>
                <a:sym typeface="Montserrat"/>
              </a:rPr>
              <a:t>Dám thể hiện suy nghĩ, cảm xúc đúng mực</a:t>
            </a:r>
          </a:p>
          <a:p>
            <a:pPr marL="2159001" lvl="2" indent="-719667" algn="l">
              <a:lnSpc>
                <a:spcPts val="5350"/>
              </a:lnSpc>
              <a:buFont typeface="Arial"/>
              <a:buChar char="⚬"/>
            </a:pPr>
            <a:r>
              <a:rPr lang="en-US" sz="5000" spc="-255">
                <a:solidFill>
                  <a:srgbClr val="FFFFFF"/>
                </a:solidFill>
                <a:latin typeface="Montserrat"/>
                <a:ea typeface="Montserrat"/>
                <a:cs typeface="Montserrat"/>
                <a:sym typeface="Montserrat"/>
              </a:rPr>
              <a:t>Không ngại mắc lỗi khi giao tiếp</a:t>
            </a:r>
          </a:p>
          <a:p>
            <a:pPr marL="1079501" lvl="1" indent="-539750" algn="l">
              <a:lnSpc>
                <a:spcPts val="5350"/>
              </a:lnSpc>
              <a:buFont typeface="Arial"/>
              <a:buChar char="•"/>
            </a:pPr>
            <a:r>
              <a:rPr lang="en-US" sz="5000" b="1" spc="-255">
                <a:solidFill>
                  <a:srgbClr val="FFFFFF"/>
                </a:solidFill>
                <a:latin typeface="Montserrat Bold"/>
                <a:ea typeface="Montserrat Bold"/>
                <a:cs typeface="Montserrat Bold"/>
                <a:sym typeface="Montserrat Bold"/>
              </a:rPr>
              <a:t>Tự tin </a:t>
            </a:r>
            <a:r>
              <a:rPr lang="en-US" sz="5000" spc="-255">
                <a:solidFill>
                  <a:srgbClr val="FFFFFF"/>
                </a:solidFill>
                <a:latin typeface="Montserrat"/>
                <a:ea typeface="Montserrat"/>
                <a:cs typeface="Montserrat"/>
                <a:sym typeface="Montserrat"/>
              </a:rPr>
              <a:t>giúp:</a:t>
            </a:r>
          </a:p>
          <a:p>
            <a:pPr marL="2159001" lvl="2" indent="-719667" algn="l">
              <a:lnSpc>
                <a:spcPts val="5350"/>
              </a:lnSpc>
              <a:buFont typeface="Arial"/>
              <a:buChar char="⚬"/>
            </a:pPr>
            <a:r>
              <a:rPr lang="en-US" sz="5000" spc="-255">
                <a:solidFill>
                  <a:srgbClr val="FFFFFF"/>
                </a:solidFill>
                <a:latin typeface="Montserrat"/>
                <a:ea typeface="Montserrat"/>
                <a:cs typeface="Montserrat"/>
                <a:sym typeface="Montserrat"/>
              </a:rPr>
              <a:t>Giao tiếp rõ ràng, hiệu quả</a:t>
            </a:r>
          </a:p>
          <a:p>
            <a:pPr marL="2159001" lvl="2" indent="-719667" algn="l">
              <a:lnSpc>
                <a:spcPts val="5350"/>
              </a:lnSpc>
              <a:buFont typeface="Arial"/>
              <a:buChar char="⚬"/>
            </a:pPr>
            <a:r>
              <a:rPr lang="en-US" sz="5000" spc="-255">
                <a:solidFill>
                  <a:srgbClr val="FFFFFF"/>
                </a:solidFill>
                <a:latin typeface="Montserrat"/>
                <a:ea typeface="Montserrat"/>
                <a:cs typeface="Montserrat"/>
                <a:sym typeface="Montserrat"/>
              </a:rPr>
              <a:t>Tạo sự tin tưởng từ người khác</a:t>
            </a:r>
          </a:p>
          <a:p>
            <a:pPr algn="l">
              <a:lnSpc>
                <a:spcPts val="5350"/>
              </a:lnSpc>
            </a:pPr>
            <a:endParaRPr lang="en-US" sz="5000" spc="-255">
              <a:solidFill>
                <a:srgbClr val="FFFFFF"/>
              </a:solidFill>
              <a:latin typeface="Montserrat"/>
              <a:ea typeface="Montserrat"/>
              <a:cs typeface="Montserrat"/>
              <a:sym typeface="Montserrat"/>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sp>
        <p:nvSpPr>
          <p:cNvPr id="6" name="Freeform 6"/>
          <p:cNvSpPr/>
          <p:nvPr/>
        </p:nvSpPr>
        <p:spPr>
          <a:xfrm rot="-7707164">
            <a:off x="690351" y="-2189935"/>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7707164">
            <a:off x="16294306" y="6543150"/>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8" name="TextBox 8"/>
          <p:cNvSpPr txBox="1"/>
          <p:nvPr/>
        </p:nvSpPr>
        <p:spPr>
          <a:xfrm>
            <a:off x="2572620" y="1152525"/>
            <a:ext cx="4656406" cy="710565"/>
          </a:xfrm>
          <a:prstGeom prst="rect">
            <a:avLst/>
          </a:prstGeom>
        </p:spPr>
        <p:txBody>
          <a:bodyPr lIns="0" tIns="0" rIns="0" bIns="0" rtlCol="0" anchor="t">
            <a:spAutoFit/>
          </a:bodyPr>
          <a:lstStyle/>
          <a:p>
            <a:pPr algn="l">
              <a:lnSpc>
                <a:spcPts val="5279"/>
              </a:lnSpc>
              <a:spcBef>
                <a:spcPct val="0"/>
              </a:spcBef>
            </a:pPr>
            <a:r>
              <a:rPr lang="en-US" sz="5499" b="1" spc="-280">
                <a:solidFill>
                  <a:srgbClr val="FFFFFF"/>
                </a:solidFill>
                <a:latin typeface="Montserrat Bold"/>
                <a:ea typeface="Montserrat Bold"/>
                <a:cs typeface="Montserrat Bold"/>
                <a:sym typeface="Montserrat Bold"/>
              </a:rPr>
              <a:t>1/ Khái niệm:</a:t>
            </a:r>
          </a:p>
        </p:txBody>
      </p:sp>
      <p:sp>
        <p:nvSpPr>
          <p:cNvPr id="9" name="TextBox 9"/>
          <p:cNvSpPr txBox="1"/>
          <p:nvPr/>
        </p:nvSpPr>
        <p:spPr>
          <a:xfrm>
            <a:off x="2354898" y="2895903"/>
            <a:ext cx="13578204" cy="4749800"/>
          </a:xfrm>
          <a:prstGeom prst="rect">
            <a:avLst/>
          </a:prstGeom>
        </p:spPr>
        <p:txBody>
          <a:bodyPr lIns="0" tIns="0" rIns="0" bIns="0" rtlCol="0" anchor="t">
            <a:spAutoFit/>
          </a:bodyPr>
          <a:lstStyle/>
          <a:p>
            <a:pPr marL="1079501" lvl="1" indent="-539750" algn="l">
              <a:lnSpc>
                <a:spcPts val="5350"/>
              </a:lnSpc>
              <a:buFont typeface="Arial"/>
              <a:buChar char="•"/>
            </a:pPr>
            <a:r>
              <a:rPr lang="en-US" sz="5000" b="1" spc="-255">
                <a:solidFill>
                  <a:srgbClr val="FFFFFF"/>
                </a:solidFill>
                <a:latin typeface="Montserrat Bold"/>
                <a:ea typeface="Montserrat Bold"/>
                <a:cs typeface="Montserrat Bold"/>
                <a:sym typeface="Montserrat Bold"/>
              </a:rPr>
              <a:t>Chia sẻ</a:t>
            </a:r>
            <a:r>
              <a:rPr lang="en-US" sz="5000" spc="-255">
                <a:solidFill>
                  <a:srgbClr val="FFFFFF"/>
                </a:solidFill>
                <a:latin typeface="Montserrat"/>
                <a:ea typeface="Montserrat"/>
                <a:cs typeface="Montserrat"/>
                <a:sym typeface="Montserrat"/>
              </a:rPr>
              <a:t> là:</a:t>
            </a:r>
          </a:p>
          <a:p>
            <a:pPr algn="l">
              <a:lnSpc>
                <a:spcPts val="5350"/>
              </a:lnSpc>
            </a:pPr>
            <a:r>
              <a:rPr lang="en-US" sz="5000" spc="-255">
                <a:solidFill>
                  <a:srgbClr val="FFFFFF"/>
                </a:solidFill>
                <a:latin typeface="Montserrat"/>
                <a:ea typeface="Montserrat"/>
                <a:cs typeface="Montserrat"/>
                <a:sym typeface="Montserrat"/>
              </a:rPr>
              <a:t> • Lắng nghe và thấu hiểu người khác</a:t>
            </a:r>
          </a:p>
          <a:p>
            <a:pPr algn="l">
              <a:lnSpc>
                <a:spcPts val="5350"/>
              </a:lnSpc>
            </a:pPr>
            <a:r>
              <a:rPr lang="en-US" sz="5000" spc="-255">
                <a:solidFill>
                  <a:srgbClr val="FFFFFF"/>
                </a:solidFill>
                <a:latin typeface="Montserrat"/>
                <a:ea typeface="Montserrat"/>
                <a:cs typeface="Montserrat"/>
                <a:sym typeface="Montserrat"/>
              </a:rPr>
              <a:t> • Chia sẻ kiến thức, kinh nghiệm, cảm xúc</a:t>
            </a:r>
          </a:p>
          <a:p>
            <a:pPr marL="1079501" lvl="1" indent="-539750" algn="l">
              <a:lnSpc>
                <a:spcPts val="5350"/>
              </a:lnSpc>
              <a:buFont typeface="Arial"/>
              <a:buChar char="•"/>
            </a:pPr>
            <a:r>
              <a:rPr lang="en-US" sz="5000" b="1" spc="-255">
                <a:solidFill>
                  <a:srgbClr val="FFFFFF"/>
                </a:solidFill>
                <a:latin typeface="Montserrat Bold"/>
                <a:ea typeface="Montserrat Bold"/>
                <a:cs typeface="Montserrat Bold"/>
                <a:sym typeface="Montserrat Bold"/>
              </a:rPr>
              <a:t>Chia sẻ </a:t>
            </a:r>
            <a:r>
              <a:rPr lang="en-US" sz="5000" spc="-255">
                <a:solidFill>
                  <a:srgbClr val="FFFFFF"/>
                </a:solidFill>
                <a:latin typeface="Montserrat"/>
                <a:ea typeface="Montserrat"/>
                <a:cs typeface="Montserrat"/>
                <a:sym typeface="Montserrat"/>
              </a:rPr>
              <a:t>giúp:</a:t>
            </a:r>
          </a:p>
          <a:p>
            <a:pPr algn="l">
              <a:lnSpc>
                <a:spcPts val="5350"/>
              </a:lnSpc>
            </a:pPr>
            <a:r>
              <a:rPr lang="en-US" sz="5000" spc="-255">
                <a:solidFill>
                  <a:srgbClr val="FFFFFF"/>
                </a:solidFill>
                <a:latin typeface="Montserrat"/>
                <a:ea typeface="Montserrat"/>
                <a:cs typeface="Montserrat"/>
                <a:sym typeface="Montserrat"/>
              </a:rPr>
              <a:t> • Gắn kết mọi người</a:t>
            </a:r>
          </a:p>
          <a:p>
            <a:pPr algn="l">
              <a:lnSpc>
                <a:spcPts val="5350"/>
              </a:lnSpc>
            </a:pPr>
            <a:r>
              <a:rPr lang="en-US" sz="5000" spc="-255">
                <a:solidFill>
                  <a:srgbClr val="FFFFFF"/>
                </a:solidFill>
                <a:latin typeface="Montserrat"/>
                <a:ea typeface="Montserrat"/>
                <a:cs typeface="Montserrat"/>
                <a:sym typeface="Montserrat"/>
              </a:rPr>
              <a:t> • Giảm khoảng cách, xóa bỏ cô lập</a:t>
            </a:r>
          </a:p>
          <a:p>
            <a:pPr algn="l">
              <a:lnSpc>
                <a:spcPts val="5350"/>
              </a:lnSpc>
            </a:pPr>
            <a:endParaRPr lang="en-US" sz="5000" spc="-255">
              <a:solidFill>
                <a:srgbClr val="FFFFFF"/>
              </a:solidFill>
              <a:latin typeface="Montserrat"/>
              <a:ea typeface="Montserrat"/>
              <a:cs typeface="Montserrat"/>
              <a:sym typeface="Montserrat"/>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US"/>
          </a:p>
        </p:txBody>
      </p:sp>
      <p:grpSp>
        <p:nvGrpSpPr>
          <p:cNvPr id="3" name="Group 3"/>
          <p:cNvGrpSpPr/>
          <p:nvPr/>
        </p:nvGrpSpPr>
        <p:grpSpPr>
          <a:xfrm>
            <a:off x="518846" y="571501"/>
            <a:ext cx="17250307" cy="9331930"/>
            <a:chOff x="0" y="0"/>
            <a:chExt cx="4543291" cy="2457792"/>
          </a:xfrm>
        </p:grpSpPr>
        <p:sp>
          <p:nvSpPr>
            <p:cNvPr id="4" name="Freeform 4"/>
            <p:cNvSpPr/>
            <p:nvPr/>
          </p:nvSpPr>
          <p:spPr>
            <a:xfrm>
              <a:off x="0" y="0"/>
              <a:ext cx="4543291" cy="2457792"/>
            </a:xfrm>
            <a:custGeom>
              <a:avLst/>
              <a:gdLst/>
              <a:ahLst/>
              <a:cxnLst/>
              <a:rect l="l" t="t" r="r" b="b"/>
              <a:pathLst>
                <a:path w="4543291" h="2457792">
                  <a:moveTo>
                    <a:pt x="27377" y="0"/>
                  </a:moveTo>
                  <a:lnTo>
                    <a:pt x="4515914" y="0"/>
                  </a:lnTo>
                  <a:cubicBezTo>
                    <a:pt x="4523175" y="0"/>
                    <a:pt x="4530138" y="2884"/>
                    <a:pt x="4535272" y="8018"/>
                  </a:cubicBezTo>
                  <a:cubicBezTo>
                    <a:pt x="4540407" y="13153"/>
                    <a:pt x="4543291" y="20116"/>
                    <a:pt x="4543291" y="27377"/>
                  </a:cubicBezTo>
                  <a:lnTo>
                    <a:pt x="4543291" y="2430415"/>
                  </a:lnTo>
                  <a:cubicBezTo>
                    <a:pt x="4543291" y="2445535"/>
                    <a:pt x="4531034" y="2457792"/>
                    <a:pt x="4515914" y="2457792"/>
                  </a:cubicBezTo>
                  <a:lnTo>
                    <a:pt x="27377" y="2457792"/>
                  </a:lnTo>
                  <a:cubicBezTo>
                    <a:pt x="20116" y="2457792"/>
                    <a:pt x="13153" y="2454908"/>
                    <a:pt x="8018" y="2449774"/>
                  </a:cubicBezTo>
                  <a:cubicBezTo>
                    <a:pt x="2884" y="2444640"/>
                    <a:pt x="0" y="2437676"/>
                    <a:pt x="0" y="2430415"/>
                  </a:cubicBezTo>
                  <a:lnTo>
                    <a:pt x="0" y="27377"/>
                  </a:lnTo>
                  <a:cubicBezTo>
                    <a:pt x="0" y="20116"/>
                    <a:pt x="2884" y="13153"/>
                    <a:pt x="8018" y="8018"/>
                  </a:cubicBezTo>
                  <a:cubicBezTo>
                    <a:pt x="13153" y="2884"/>
                    <a:pt x="20116" y="0"/>
                    <a:pt x="27377" y="0"/>
                  </a:cubicBezTo>
                  <a:close/>
                </a:path>
              </a:pathLst>
            </a:custGeom>
            <a:solidFill>
              <a:srgbClr val="AA240D"/>
            </a:solidFill>
          </p:spPr>
          <p:txBody>
            <a:bodyPr/>
            <a:lstStyle/>
            <a:p>
              <a:endParaRPr lang="en-US"/>
            </a:p>
          </p:txBody>
        </p:sp>
        <p:sp>
          <p:nvSpPr>
            <p:cNvPr id="5" name="TextBox 5"/>
            <p:cNvSpPr txBox="1"/>
            <p:nvPr/>
          </p:nvSpPr>
          <p:spPr>
            <a:xfrm>
              <a:off x="0" y="-57150"/>
              <a:ext cx="4543291" cy="2514942"/>
            </a:xfrm>
            <a:prstGeom prst="rect">
              <a:avLst/>
            </a:prstGeom>
          </p:spPr>
          <p:txBody>
            <a:bodyPr lIns="50800" tIns="50800" rIns="50800" bIns="50800" rtlCol="0" anchor="ctr"/>
            <a:lstStyle/>
            <a:p>
              <a:pPr algn="ctr">
                <a:lnSpc>
                  <a:spcPts val="3080"/>
                </a:lnSpc>
              </a:pPr>
              <a:endParaRPr/>
            </a:p>
          </p:txBody>
        </p:sp>
      </p:grpSp>
      <p:sp>
        <p:nvSpPr>
          <p:cNvPr id="6" name="Freeform 6"/>
          <p:cNvSpPr/>
          <p:nvPr/>
        </p:nvSpPr>
        <p:spPr>
          <a:xfrm rot="-7707164">
            <a:off x="690351" y="-2189935"/>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7707164">
            <a:off x="16294306" y="6543150"/>
            <a:ext cx="1454067" cy="5806029"/>
          </a:xfrm>
          <a:custGeom>
            <a:avLst/>
            <a:gdLst/>
            <a:ahLst/>
            <a:cxnLst/>
            <a:rect l="l" t="t" r="r" b="b"/>
            <a:pathLst>
              <a:path w="1454067" h="5806029">
                <a:moveTo>
                  <a:pt x="0" y="0"/>
                </a:moveTo>
                <a:lnTo>
                  <a:pt x="1454067" y="0"/>
                </a:lnTo>
                <a:lnTo>
                  <a:pt x="1454067" y="5806029"/>
                </a:lnTo>
                <a:lnTo>
                  <a:pt x="0" y="580602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8" name="TextBox 8"/>
          <p:cNvSpPr txBox="1"/>
          <p:nvPr/>
        </p:nvSpPr>
        <p:spPr>
          <a:xfrm>
            <a:off x="2977264" y="1193151"/>
            <a:ext cx="11863783" cy="710565"/>
          </a:xfrm>
          <a:prstGeom prst="rect">
            <a:avLst/>
          </a:prstGeom>
        </p:spPr>
        <p:txBody>
          <a:bodyPr lIns="0" tIns="0" rIns="0" bIns="0" rtlCol="0" anchor="t">
            <a:spAutoFit/>
          </a:bodyPr>
          <a:lstStyle/>
          <a:p>
            <a:pPr algn="l">
              <a:lnSpc>
                <a:spcPts val="5279"/>
              </a:lnSpc>
              <a:spcBef>
                <a:spcPct val="0"/>
              </a:spcBef>
            </a:pPr>
            <a:r>
              <a:rPr lang="en-US" sz="5499" b="1" spc="-280">
                <a:solidFill>
                  <a:srgbClr val="FFFFFF"/>
                </a:solidFill>
                <a:latin typeface="Montserrat Bold"/>
                <a:ea typeface="Montserrat Bold"/>
                <a:cs typeface="Montserrat Bold"/>
                <a:sym typeface="Montserrat Bold"/>
              </a:rPr>
              <a:t>2/  </a:t>
            </a:r>
            <a:r>
              <a:rPr lang="en-US" sz="5499" b="1" u="none" strike="noStrike" spc="-280">
                <a:solidFill>
                  <a:srgbClr val="FFFFFF"/>
                </a:solidFill>
                <a:latin typeface="Montserrat Bold"/>
                <a:ea typeface="Montserrat Bold"/>
                <a:cs typeface="Montserrat Bold"/>
                <a:sym typeface="Montserrat Bold"/>
              </a:rPr>
              <a:t>Ý nghĩa của mối quan hệ xã hội</a:t>
            </a:r>
          </a:p>
        </p:txBody>
      </p:sp>
      <p:sp>
        <p:nvSpPr>
          <p:cNvPr id="9" name="TextBox 9"/>
          <p:cNvSpPr txBox="1"/>
          <p:nvPr/>
        </p:nvSpPr>
        <p:spPr>
          <a:xfrm>
            <a:off x="2120054" y="2801937"/>
            <a:ext cx="13578204" cy="4749800"/>
          </a:xfrm>
          <a:prstGeom prst="rect">
            <a:avLst/>
          </a:prstGeom>
        </p:spPr>
        <p:txBody>
          <a:bodyPr lIns="0" tIns="0" rIns="0" bIns="0" rtlCol="0" anchor="t">
            <a:spAutoFit/>
          </a:bodyPr>
          <a:lstStyle/>
          <a:p>
            <a:pPr algn="l">
              <a:lnSpc>
                <a:spcPts val="5350"/>
              </a:lnSpc>
            </a:pPr>
            <a:endParaRPr/>
          </a:p>
          <a:p>
            <a:pPr marL="1079501" lvl="1" indent="-539750" algn="l">
              <a:lnSpc>
                <a:spcPts val="5350"/>
              </a:lnSpc>
              <a:buFont typeface="Arial"/>
              <a:buChar char="•"/>
            </a:pPr>
            <a:r>
              <a:rPr lang="en-US" sz="5000" spc="-255">
                <a:solidFill>
                  <a:srgbClr val="FFFFFF"/>
                </a:solidFill>
                <a:latin typeface="Montserrat"/>
                <a:ea typeface="Montserrat"/>
                <a:cs typeface="Montserrat"/>
                <a:sym typeface="Montserrat"/>
              </a:rPr>
              <a:t>Con người là sinh vật xã hội, luôn cần kết nối và sẻ chia</a:t>
            </a:r>
          </a:p>
          <a:p>
            <a:pPr marL="1079501" lvl="1" indent="-539750" algn="l">
              <a:lnSpc>
                <a:spcPts val="5350"/>
              </a:lnSpc>
              <a:buFont typeface="Arial"/>
              <a:buChar char="•"/>
            </a:pPr>
            <a:r>
              <a:rPr lang="en-US" sz="5000" spc="-255">
                <a:solidFill>
                  <a:srgbClr val="FFFFFF"/>
                </a:solidFill>
                <a:latin typeface="Montserrat"/>
                <a:ea typeface="Montserrat"/>
                <a:cs typeface="Montserrat"/>
                <a:sym typeface="Montserrat"/>
              </a:rPr>
              <a:t>Mối quan hệ tốt giúp chúng ta:</a:t>
            </a:r>
          </a:p>
          <a:p>
            <a:pPr marL="2159001" lvl="2" indent="-719667" algn="l">
              <a:lnSpc>
                <a:spcPts val="5350"/>
              </a:lnSpc>
              <a:buFont typeface="Arial"/>
              <a:buChar char="⚬"/>
            </a:pPr>
            <a:r>
              <a:rPr lang="en-US" sz="5000" spc="-255">
                <a:solidFill>
                  <a:srgbClr val="FFFFFF"/>
                </a:solidFill>
                <a:latin typeface="Montserrat"/>
                <a:ea typeface="Montserrat"/>
                <a:cs typeface="Montserrat"/>
                <a:sym typeface="Montserrat"/>
              </a:rPr>
              <a:t>Học tập, làm việc hiệu quả hơn</a:t>
            </a:r>
          </a:p>
          <a:p>
            <a:pPr marL="2159001" lvl="2" indent="-719667" algn="l">
              <a:lnSpc>
                <a:spcPts val="5350"/>
              </a:lnSpc>
              <a:buFont typeface="Arial"/>
              <a:buChar char="⚬"/>
            </a:pPr>
            <a:r>
              <a:rPr lang="en-US" sz="5000" spc="-255">
                <a:solidFill>
                  <a:srgbClr val="FFFFFF"/>
                </a:solidFill>
                <a:latin typeface="Montserrat"/>
                <a:ea typeface="Montserrat"/>
                <a:cs typeface="Montserrat"/>
                <a:sym typeface="Montserrat"/>
              </a:rPr>
              <a:t>Phát triển nhân cách và kĩ năng sống</a:t>
            </a:r>
          </a:p>
          <a:p>
            <a:pPr marL="2159001" lvl="2" indent="-719667" algn="l">
              <a:lnSpc>
                <a:spcPts val="5350"/>
              </a:lnSpc>
              <a:buFont typeface="Arial"/>
              <a:buChar char="⚬"/>
            </a:pPr>
            <a:r>
              <a:rPr lang="en-US" sz="5000" spc="-255">
                <a:solidFill>
                  <a:srgbClr val="FFFFFF"/>
                </a:solidFill>
                <a:latin typeface="Montserrat"/>
                <a:ea typeface="Montserrat"/>
                <a:cs typeface="Montserrat"/>
                <a:sym typeface="Montserrat"/>
              </a:rPr>
              <a:t>Cảm thấy được tôn trọng, yêu thương</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959</Words>
  <Application>Microsoft Office PowerPoint</Application>
  <PresentationFormat>Custom</PresentationFormat>
  <Paragraphs>124</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Poppins Bold</vt:lpstr>
      <vt:lpstr>Calibri</vt:lpstr>
      <vt:lpstr>Arial</vt:lpstr>
      <vt:lpstr>Montserrat Bold</vt:lpstr>
      <vt:lpstr>Poppins Bold Italics</vt:lpstr>
      <vt:lpstr>Poppins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Black Modern Bold Cinema Club Presentation</dc:title>
  <dc:creator>KIEU OANH</dc:creator>
  <cp:lastModifiedBy>Minh Mạc</cp:lastModifiedBy>
  <cp:revision>2</cp:revision>
  <dcterms:created xsi:type="dcterms:W3CDTF">2006-08-16T00:00:00Z</dcterms:created>
  <dcterms:modified xsi:type="dcterms:W3CDTF">2026-03-01T08:58:34Z</dcterms:modified>
  <dc:identifier>DAG0KdCSqf0</dc:identifier>
</cp:coreProperties>
</file>